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145707065" r:id="rId5"/>
    <p:sldId id="256" r:id="rId6"/>
    <p:sldId id="261" r:id="rId7"/>
    <p:sldId id="257" r:id="rId8"/>
    <p:sldId id="258" r:id="rId9"/>
    <p:sldId id="305" r:id="rId10"/>
    <p:sldId id="2145707085" r:id="rId11"/>
    <p:sldId id="2145707075" r:id="rId12"/>
    <p:sldId id="2145707066" r:id="rId13"/>
    <p:sldId id="362" r:id="rId14"/>
    <p:sldId id="363" r:id="rId15"/>
    <p:sldId id="260" r:id="rId16"/>
    <p:sldId id="364" r:id="rId17"/>
    <p:sldId id="262" r:id="rId18"/>
    <p:sldId id="365" r:id="rId19"/>
    <p:sldId id="259" r:id="rId20"/>
    <p:sldId id="3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872"/>
    <a:srgbClr val="103350"/>
    <a:srgbClr val="0C4360"/>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2/23/2025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2/23/2025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84E27902-30F6-4B50-BFBA-7B7E06BBFC81}" type="slidenum">
              <a:rPr lang="he-IL" smtClean="0"/>
              <a:t>14</a:t>
            </a:fld>
            <a:endParaRPr lang="he-IL"/>
          </a:p>
        </p:txBody>
      </p:sp>
    </p:spTree>
    <p:extLst>
      <p:ext uri="{BB962C8B-B14F-4D97-AF65-F5344CB8AC3E}">
        <p14:creationId xmlns:p14="http://schemas.microsoft.com/office/powerpoint/2010/main" val="240905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84E27902-30F6-4B50-BFBA-7B7E06BBFC81}" type="slidenum">
              <a:rPr lang="he-IL" smtClean="0"/>
              <a:t>15</a:t>
            </a:fld>
            <a:endParaRPr lang="he-IL"/>
          </a:p>
        </p:txBody>
      </p:sp>
    </p:spTree>
    <p:extLst>
      <p:ext uri="{BB962C8B-B14F-4D97-AF65-F5344CB8AC3E}">
        <p14:creationId xmlns:p14="http://schemas.microsoft.com/office/powerpoint/2010/main" val="153442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52C43F-748F-E8EB-A269-8F1797BF786E}"/>
              </a:ext>
            </a:extLst>
          </p:cNvPr>
          <p:cNvPicPr>
            <a:picLocks noChangeAspect="1"/>
          </p:cNvPicPr>
          <p:nvPr/>
        </p:nvPicPr>
        <p:blipFill>
          <a:blip r:embed="rId3"/>
          <a:stretch>
            <a:fillRect/>
          </a:stretch>
        </p:blipFill>
        <p:spPr>
          <a:xfrm>
            <a:off x="4805" y="1706"/>
            <a:ext cx="12190992" cy="6857433"/>
          </a:xfrm>
          <a:prstGeom prst="rect">
            <a:avLst/>
          </a:prstGeom>
        </p:spPr>
      </p:pic>
      <p:sp>
        <p:nvSpPr>
          <p:cNvPr id="28" name="Rectangle 27">
            <a:extLst>
              <a:ext uri="{FF2B5EF4-FFF2-40B4-BE49-F238E27FC236}">
                <a16:creationId xmlns:a16="http://schemas.microsoft.com/office/drawing/2014/main" id="{4B1D08DE-F485-4A10-84B1-4CEF38222343}"/>
              </a:ext>
            </a:extLst>
          </p:cNvPr>
          <p:cNvSpPr/>
          <p:nvPr/>
        </p:nvSpPr>
        <p:spPr>
          <a:xfrm>
            <a:off x="1897063" y="1330960"/>
            <a:ext cx="8577898" cy="3758564"/>
          </a:xfrm>
          <a:prstGeom prst="rect">
            <a:avLst/>
          </a:prstGeom>
          <a:noFill/>
          <a:ln w="38100">
            <a:gradFill>
              <a:gsLst>
                <a:gs pos="100000">
                  <a:srgbClr val="8A54AC"/>
                </a:gs>
                <a:gs pos="0">
                  <a:schemeClr val="accent2"/>
                </a:gs>
              </a:gsLst>
              <a:lin ang="18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ym typeface="Helvetica Neue Medium"/>
            </a:endParaRPr>
          </a:p>
        </p:txBody>
      </p:sp>
      <p:sp>
        <p:nvSpPr>
          <p:cNvPr id="34" name="Title 1">
            <a:extLst>
              <a:ext uri="{FF2B5EF4-FFF2-40B4-BE49-F238E27FC236}">
                <a16:creationId xmlns:a16="http://schemas.microsoft.com/office/drawing/2014/main" id="{3FB1197F-4B5B-4D55-A616-AA63779276F3}"/>
              </a:ext>
            </a:extLst>
          </p:cNvPr>
          <p:cNvSpPr>
            <a:spLocks noGrp="1"/>
          </p:cNvSpPr>
          <p:nvPr>
            <p:ph type="ctrTitle"/>
          </p:nvPr>
        </p:nvSpPr>
        <p:spPr>
          <a:xfrm>
            <a:off x="2124933" y="2968623"/>
            <a:ext cx="8085867" cy="1168623"/>
          </a:xfrm>
          <a:prstGeom prst="rect">
            <a:avLst/>
          </a:prstGeom>
        </p:spPr>
        <p:txBody>
          <a:bodyPr anchor="b">
            <a:noAutofit/>
          </a:bodyPr>
          <a:lstStyle>
            <a:lvl1pPr algn="l" defTabSz="914400" rtl="0" eaLnBrk="1" latinLnBrk="0" hangingPunct="1">
              <a:lnSpc>
                <a:spcPct val="80000"/>
              </a:lnSpc>
              <a:spcBef>
                <a:spcPct val="0"/>
              </a:spcBef>
              <a:buNone/>
              <a:defRPr lang="en-US" sz="4400" kern="1200" dirty="0">
                <a:gradFill>
                  <a:gsLst>
                    <a:gs pos="100000">
                      <a:schemeClr val="accent2">
                        <a:lumMod val="60000"/>
                        <a:lumOff val="40000"/>
                      </a:schemeClr>
                    </a:gs>
                    <a:gs pos="0">
                      <a:srgbClr val="5ADBFE"/>
                    </a:gs>
                    <a:gs pos="32000">
                      <a:srgbClr val="D9F7FF"/>
                    </a:gs>
                  </a:gsLst>
                  <a:lin ang="2700000" scaled="0"/>
                </a:gradFill>
                <a:latin typeface="IntelOne Display Medium" panose="020B07030202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None/>
              <a:tabLst/>
              <a:defRPr/>
            </a:pPr>
            <a:r>
              <a:rPr lang="en-US"/>
              <a:t>Click to edit Master title style</a:t>
            </a:r>
          </a:p>
        </p:txBody>
      </p:sp>
      <p:sp>
        <p:nvSpPr>
          <p:cNvPr id="35" name="Subtitle 2">
            <a:extLst>
              <a:ext uri="{FF2B5EF4-FFF2-40B4-BE49-F238E27FC236}">
                <a16:creationId xmlns:a16="http://schemas.microsoft.com/office/drawing/2014/main" id="{FCB37B43-B6D9-4689-A593-D188AA1F60DC}"/>
              </a:ext>
            </a:extLst>
          </p:cNvPr>
          <p:cNvSpPr>
            <a:spLocks noGrp="1"/>
          </p:cNvSpPr>
          <p:nvPr>
            <p:ph type="subTitle" idx="1"/>
          </p:nvPr>
        </p:nvSpPr>
        <p:spPr>
          <a:xfrm>
            <a:off x="2124933" y="4229322"/>
            <a:ext cx="8085868" cy="638590"/>
          </a:xfrm>
          <a:prstGeom prst="rect">
            <a:avLst/>
          </a:prstGeom>
        </p:spPr>
        <p:txBody>
          <a:bodyPr>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6" name="Text Placeholder 13">
            <a:extLst>
              <a:ext uri="{FF2B5EF4-FFF2-40B4-BE49-F238E27FC236}">
                <a16:creationId xmlns:a16="http://schemas.microsoft.com/office/drawing/2014/main" id="{3ECBB3BC-7B03-4001-B027-3B77E6456FAE}"/>
              </a:ext>
            </a:extLst>
          </p:cNvPr>
          <p:cNvSpPr>
            <a:spLocks noGrp="1"/>
          </p:cNvSpPr>
          <p:nvPr>
            <p:ph type="body" sz="quarter" idx="10"/>
          </p:nvPr>
        </p:nvSpPr>
        <p:spPr>
          <a:xfrm>
            <a:off x="2125834" y="2281423"/>
            <a:ext cx="8085035" cy="300514"/>
          </a:xfrm>
          <a:prstGeom prst="rect">
            <a:avLst/>
          </a:prstGeom>
        </p:spPr>
        <p:txBody>
          <a:bodyPr anchor="b" anchorCtr="0">
            <a:noAutofit/>
          </a:bodyPr>
          <a:lstStyle>
            <a:lvl1pPr marL="0" indent="0">
              <a:buFontTx/>
              <a:buNone/>
              <a:defRPr sz="2000">
                <a:solidFill>
                  <a:schemeClr val="accent2"/>
                </a:solidFill>
                <a:latin typeface="+mn-lt"/>
              </a:defRPr>
            </a:lvl1pPr>
          </a:lstStyle>
          <a:p>
            <a:pPr lvl="0"/>
            <a:r>
              <a:rPr lang="en-US"/>
              <a:t>Click to edit Master text styles</a:t>
            </a:r>
          </a:p>
        </p:txBody>
      </p:sp>
      <p:grpSp>
        <p:nvGrpSpPr>
          <p:cNvPr id="12" name="Group 11">
            <a:extLst>
              <a:ext uri="{FF2B5EF4-FFF2-40B4-BE49-F238E27FC236}">
                <a16:creationId xmlns:a16="http://schemas.microsoft.com/office/drawing/2014/main" id="{1110B7EA-E375-A5F5-1CD1-FEF6CBDEFE84}"/>
              </a:ext>
            </a:extLst>
          </p:cNvPr>
          <p:cNvGrpSpPr/>
          <p:nvPr/>
        </p:nvGrpSpPr>
        <p:grpSpPr>
          <a:xfrm>
            <a:off x="1156679" y="4755831"/>
            <a:ext cx="728371" cy="851537"/>
            <a:chOff x="573803" y="4951823"/>
            <a:chExt cx="897518" cy="1049287"/>
          </a:xfrm>
        </p:grpSpPr>
        <p:sp>
          <p:nvSpPr>
            <p:cNvPr id="13" name="Rectangle 12">
              <a:extLst>
                <a:ext uri="{FF2B5EF4-FFF2-40B4-BE49-F238E27FC236}">
                  <a16:creationId xmlns:a16="http://schemas.microsoft.com/office/drawing/2014/main" id="{3C3D82D0-CAE2-A6DE-0F02-8D901FF6E5E7}"/>
                </a:ext>
              </a:extLst>
            </p:cNvPr>
            <p:cNvSpPr/>
            <p:nvPr userDrawn="1"/>
          </p:nvSpPr>
          <p:spPr>
            <a:xfrm>
              <a:off x="860457" y="4951823"/>
              <a:ext cx="158111" cy="158111"/>
            </a:xfrm>
            <a:prstGeom prst="rect">
              <a:avLst/>
            </a:prstGeom>
            <a:gradFill flip="none" rotWithShape="1">
              <a:gsLst>
                <a:gs pos="100000">
                  <a:srgbClr val="3BD5FF"/>
                </a:gs>
                <a:gs pos="0">
                  <a:srgbClr val="A7ECFF"/>
                </a:gs>
              </a:gsLst>
              <a:lin ang="18900000" scaled="1"/>
              <a:tileRect/>
            </a:gra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D93C7D93-3D91-582E-889A-20C5591FBE95}"/>
                </a:ext>
              </a:extLst>
            </p:cNvPr>
            <p:cNvSpPr/>
            <p:nvPr userDrawn="1"/>
          </p:nvSpPr>
          <p:spPr>
            <a:xfrm>
              <a:off x="573803" y="5104242"/>
              <a:ext cx="286654" cy="286654"/>
            </a:xfrm>
            <a:prstGeom prst="rect">
              <a:avLst/>
            </a:prstGeom>
            <a:solidFill>
              <a:srgbClr val="A7ECF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54B1D3CB-B916-7358-8311-EF011291372E}"/>
                </a:ext>
              </a:extLst>
            </p:cNvPr>
            <p:cNvSpPr/>
            <p:nvPr userDrawn="1"/>
          </p:nvSpPr>
          <p:spPr>
            <a:xfrm>
              <a:off x="861107" y="5390896"/>
              <a:ext cx="610214" cy="610214"/>
            </a:xfrm>
            <a:prstGeom prst="rect">
              <a:avLst/>
            </a:prstGeom>
            <a:gradFill flip="none" rotWithShape="1">
              <a:gsLst>
                <a:gs pos="61000">
                  <a:srgbClr val="3BD5FF"/>
                </a:gs>
                <a:gs pos="0">
                  <a:srgbClr val="A7ECFF"/>
                </a:gs>
              </a:gsLst>
              <a:lin ang="18900000" scaled="1"/>
              <a:tileRect/>
            </a:gra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Text Light"/>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FECD35DD-E3F4-A851-086D-448D1C4CFD06}"/>
              </a:ext>
            </a:extLst>
          </p:cNvPr>
          <p:cNvGrpSpPr/>
          <p:nvPr/>
        </p:nvGrpSpPr>
        <p:grpSpPr>
          <a:xfrm>
            <a:off x="1906879" y="5636875"/>
            <a:ext cx="1059754" cy="396801"/>
            <a:chOff x="1314450" y="6391094"/>
            <a:chExt cx="1123377" cy="420623"/>
          </a:xfrm>
        </p:grpSpPr>
        <p:sp>
          <p:nvSpPr>
            <p:cNvPr id="17" name="Freeform: Shape 16">
              <a:extLst>
                <a:ext uri="{FF2B5EF4-FFF2-40B4-BE49-F238E27FC236}">
                  <a16:creationId xmlns:a16="http://schemas.microsoft.com/office/drawing/2014/main" id="{2FA10949-8B9E-BCDE-47BC-6C4A02D1836A}"/>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solidFill>
                  <a:srgbClr val="525252"/>
                </a:solidFill>
                <a:latin typeface="IntelOne Text Light"/>
                <a:ea typeface="Intel Clear" panose="020B0604020203020204" pitchFamily="34" charset="0"/>
                <a:cs typeface="Times New Roman" panose="02020603050405020304" pitchFamily="18" charset="0"/>
              </a:endParaRPr>
            </a:p>
          </p:txBody>
        </p:sp>
        <p:sp>
          <p:nvSpPr>
            <p:cNvPr id="18" name="Freeform: Shape 17">
              <a:extLst>
                <a:ext uri="{FF2B5EF4-FFF2-40B4-BE49-F238E27FC236}">
                  <a16:creationId xmlns:a16="http://schemas.microsoft.com/office/drawing/2014/main" id="{DAFC5A58-1540-DEEC-F988-A4A164A894CA}"/>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solidFill>
                  <a:srgbClr val="525252"/>
                </a:solidFill>
                <a:latin typeface="IntelOne Text Light"/>
                <a:ea typeface="Intel Clear" panose="020B0604020203020204" pitchFamily="34" charset="0"/>
                <a:cs typeface="Times New Roman" panose="02020603050405020304" pitchFamily="18" charset="0"/>
              </a:endParaRPr>
            </a:p>
          </p:txBody>
        </p:sp>
        <p:sp>
          <p:nvSpPr>
            <p:cNvPr id="19" name="Freeform: Shape 18">
              <a:extLst>
                <a:ext uri="{FF2B5EF4-FFF2-40B4-BE49-F238E27FC236}">
                  <a16:creationId xmlns:a16="http://schemas.microsoft.com/office/drawing/2014/main" id="{21258A72-88E9-8F42-ADA2-2F1275E1CB3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solidFill>
                  <a:srgbClr val="525252"/>
                </a:solidFill>
                <a:latin typeface="IntelOne Text Light"/>
                <a:ea typeface="Intel Clear" panose="020B060402020302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8657F76A-E471-6D08-AB81-434A71F099B8}"/>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solidFill>
                  <a:srgbClr val="525252"/>
                </a:solidFill>
                <a:latin typeface="IntelOne Text Light"/>
                <a:ea typeface="Intel Clear" panose="020B0604020203020204" pitchFamily="34" charset="0"/>
                <a:cs typeface="Times New Roman" panose="02020603050405020304" pitchFamily="18" charset="0"/>
              </a:endParaRPr>
            </a:p>
          </p:txBody>
        </p:sp>
      </p:grpSp>
    </p:spTree>
    <p:extLst>
      <p:ext uri="{BB962C8B-B14F-4D97-AF65-F5344CB8AC3E}">
        <p14:creationId xmlns:p14="http://schemas.microsoft.com/office/powerpoint/2010/main" val="15230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 id="214748367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s://app.smartsheet.com/b/form/5ecbd6f1b00341c18d74408559c8a970"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9C0E1-B583-4371-A245-A730AB2BD63D}"/>
              </a:ext>
            </a:extLst>
          </p:cNvPr>
          <p:cNvPicPr>
            <a:picLocks noChangeAspect="1"/>
          </p:cNvPicPr>
          <p:nvPr/>
        </p:nvPicPr>
        <p:blipFill>
          <a:blip r:embed="rId2"/>
          <a:stretch>
            <a:fillRect/>
          </a:stretch>
        </p:blipFill>
        <p:spPr>
          <a:xfrm>
            <a:off x="559795" y="257072"/>
            <a:ext cx="5773551" cy="6466704"/>
          </a:xfrm>
          <a:prstGeom prst="rect">
            <a:avLst/>
          </a:prstGeom>
        </p:spPr>
      </p:pic>
      <p:sp>
        <p:nvSpPr>
          <p:cNvPr id="5" name="TextBox 4">
            <a:extLst>
              <a:ext uri="{FF2B5EF4-FFF2-40B4-BE49-F238E27FC236}">
                <a16:creationId xmlns:a16="http://schemas.microsoft.com/office/drawing/2014/main" id="{B5C8AA39-3C80-4D60-89C1-DB0A107F18D0}"/>
              </a:ext>
            </a:extLst>
          </p:cNvPr>
          <p:cNvSpPr txBox="1"/>
          <p:nvPr/>
        </p:nvSpPr>
        <p:spPr>
          <a:xfrm>
            <a:off x="6955941" y="2643591"/>
            <a:ext cx="5100506" cy="2123658"/>
          </a:xfrm>
          <a:prstGeom prst="rect">
            <a:avLst/>
          </a:prstGeom>
          <a:noFill/>
        </p:spPr>
        <p:txBody>
          <a:bodyPr wrap="square" rtlCol="0">
            <a:spAutoFit/>
          </a:bodyPr>
          <a:lstStyle/>
          <a:p>
            <a:r>
              <a:rPr lang="en-US" sz="4400" b="1">
                <a:solidFill>
                  <a:schemeClr val="bg1"/>
                </a:solidFill>
              </a:rPr>
              <a:t>Please scan this  QR Code for your attendance</a:t>
            </a:r>
            <a:endParaRPr lang="en-US" sz="4400" b="1" dirty="0">
              <a:solidFill>
                <a:schemeClr val="bg1"/>
              </a:solidFill>
            </a:endParaRPr>
          </a:p>
        </p:txBody>
      </p:sp>
    </p:spTree>
    <p:extLst>
      <p:ext uri="{BB962C8B-B14F-4D97-AF65-F5344CB8AC3E}">
        <p14:creationId xmlns:p14="http://schemas.microsoft.com/office/powerpoint/2010/main" val="110894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F9AAD2-C107-8263-9ECF-CCDC69D0033F}"/>
              </a:ext>
            </a:extLst>
          </p:cNvPr>
          <p:cNvSpPr>
            <a:spLocks noGrp="1"/>
          </p:cNvSpPr>
          <p:nvPr>
            <p:ph type="ctrTitle"/>
          </p:nvPr>
        </p:nvSpPr>
        <p:spPr>
          <a:xfrm>
            <a:off x="2124933" y="2609807"/>
            <a:ext cx="8085867" cy="1168623"/>
          </a:xfrm>
        </p:spPr>
        <p:txBody>
          <a:bodyPr/>
          <a:lstStyle/>
          <a:p>
            <a:r>
              <a:rPr lang="en-US" sz="6000" dirty="0"/>
              <a:t>On-Site Insights </a:t>
            </a:r>
            <a:br>
              <a:rPr lang="en-US" sz="4400" dirty="0"/>
            </a:br>
            <a:r>
              <a:rPr lang="en-US" sz="4000" dirty="0"/>
              <a:t>Building a Safer Workplace</a:t>
            </a:r>
            <a:endParaRPr lang="en-IL" dirty="0"/>
          </a:p>
        </p:txBody>
      </p:sp>
      <p:sp>
        <p:nvSpPr>
          <p:cNvPr id="5" name="Text Placeholder 4">
            <a:extLst>
              <a:ext uri="{FF2B5EF4-FFF2-40B4-BE49-F238E27FC236}">
                <a16:creationId xmlns:a16="http://schemas.microsoft.com/office/drawing/2014/main" id="{4134AED8-AF4A-82F6-83AD-36668AA2FB86}"/>
              </a:ext>
            </a:extLst>
          </p:cNvPr>
          <p:cNvSpPr>
            <a:spLocks noGrp="1"/>
          </p:cNvSpPr>
          <p:nvPr>
            <p:ph type="subTitle" idx="1"/>
          </p:nvPr>
        </p:nvSpPr>
        <p:spPr/>
        <p:txBody>
          <a:bodyPr/>
          <a:lstStyle/>
          <a:p>
            <a:r>
              <a:rPr lang="en-US" dirty="0"/>
              <a:t>December| 2024</a:t>
            </a:r>
            <a:endParaRPr lang="en-IL" dirty="0"/>
          </a:p>
        </p:txBody>
      </p:sp>
      <p:pic>
        <p:nvPicPr>
          <p:cNvPr id="2" name="Picture 1" descr="A black background with white text&#10;&#10;Description automatically generated">
            <a:extLst>
              <a:ext uri="{FF2B5EF4-FFF2-40B4-BE49-F238E27FC236}">
                <a16:creationId xmlns:a16="http://schemas.microsoft.com/office/drawing/2014/main" id="{289AC706-E2B1-58B4-5BE2-C6FCB452E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869" y="5559338"/>
            <a:ext cx="1877887" cy="587406"/>
          </a:xfrm>
          <a:prstGeom prst="rect">
            <a:avLst/>
          </a:prstGeom>
        </p:spPr>
      </p:pic>
      <p:pic>
        <p:nvPicPr>
          <p:cNvPr id="3" name="Picture 4" descr="Insight icon black sign with editable Royalty Free Vector">
            <a:extLst>
              <a:ext uri="{FF2B5EF4-FFF2-40B4-BE49-F238E27FC236}">
                <a16:creationId xmlns:a16="http://schemas.microsoft.com/office/drawing/2014/main" id="{DE606D2D-5D49-2F6F-2BB8-71A7D6BE489F}"/>
              </a:ext>
            </a:extLst>
          </p:cNvPr>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09" t="6822" r="13888" b="22481"/>
          <a:stretch/>
        </p:blipFill>
        <p:spPr bwMode="auto">
          <a:xfrm>
            <a:off x="5264788" y="1221476"/>
            <a:ext cx="1404281" cy="147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BCF0233-8B5D-3EA2-5661-112B87F4E0AE}"/>
              </a:ext>
            </a:extLst>
          </p:cNvPr>
          <p:cNvSpPr/>
          <p:nvPr/>
        </p:nvSpPr>
        <p:spPr>
          <a:xfrm>
            <a:off x="10086208" y="361219"/>
            <a:ext cx="1096825" cy="11998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5" name="Title 4">
            <a:extLst>
              <a:ext uri="{FF2B5EF4-FFF2-40B4-BE49-F238E27FC236}">
                <a16:creationId xmlns:a16="http://schemas.microsoft.com/office/drawing/2014/main" id="{07401D84-B6B9-A62A-960E-A794EA784335}"/>
              </a:ext>
            </a:extLst>
          </p:cNvPr>
          <p:cNvSpPr>
            <a:spLocks noGrp="1"/>
          </p:cNvSpPr>
          <p:nvPr>
            <p:ph type="title"/>
          </p:nvPr>
        </p:nvSpPr>
        <p:spPr/>
        <p:txBody>
          <a:bodyPr/>
          <a:lstStyle/>
          <a:p>
            <a:r>
              <a:rPr lang="en-US" dirty="0"/>
              <a:t>On-Site Insights </a:t>
            </a:r>
            <a:br>
              <a:rPr lang="en-US" dirty="0"/>
            </a:br>
            <a:r>
              <a:rPr lang="en-US" sz="2400" dirty="0"/>
              <a:t>Building a Safer Workplace</a:t>
            </a:r>
            <a:endParaRPr lang="en-IL" dirty="0"/>
          </a:p>
        </p:txBody>
      </p:sp>
      <p:sp>
        <p:nvSpPr>
          <p:cNvPr id="6" name="Content Placeholder 5">
            <a:extLst>
              <a:ext uri="{FF2B5EF4-FFF2-40B4-BE49-F238E27FC236}">
                <a16:creationId xmlns:a16="http://schemas.microsoft.com/office/drawing/2014/main" id="{7372C4EA-6B8F-42DA-9F78-F24D2118268D}"/>
              </a:ext>
            </a:extLst>
          </p:cNvPr>
          <p:cNvSpPr>
            <a:spLocks noGrp="1"/>
          </p:cNvSpPr>
          <p:nvPr>
            <p:ph idx="1"/>
          </p:nvPr>
        </p:nvSpPr>
        <p:spPr>
          <a:xfrm>
            <a:off x="466724" y="1700567"/>
            <a:ext cx="11249026" cy="4519480"/>
          </a:xfrm>
        </p:spPr>
        <p:txBody>
          <a:bodyPr>
            <a:normAutofit fontScale="92500"/>
          </a:bodyPr>
          <a:lstStyle/>
          <a:p>
            <a:pPr marL="0" indent="0" algn="ctr">
              <a:buNone/>
            </a:pPr>
            <a:r>
              <a:rPr lang="en-US" sz="2200" dirty="0"/>
              <a:t>Safety is a shared responsibility, and the best way to reinforce safe practices is through open communication and real-life learning. </a:t>
            </a:r>
          </a:p>
          <a:p>
            <a:pPr marL="0" indent="0" algn="ctr">
              <a:buNone/>
            </a:pPr>
            <a:r>
              <a:rPr lang="en-US" sz="2200" dirty="0"/>
              <a:t>The On-site Insights program is designed to </a:t>
            </a:r>
            <a:r>
              <a:rPr lang="en-US" sz="2200" b="1" dirty="0"/>
              <a:t>create a stronger connection </a:t>
            </a:r>
            <a:r>
              <a:rPr lang="en-US" sz="2200" dirty="0"/>
              <a:t>between safety officers and on-site workers by </a:t>
            </a:r>
            <a:r>
              <a:rPr lang="en-US" sz="2200" b="1" dirty="0"/>
              <a:t>turning real-world incidents into powerful teaching moments</a:t>
            </a:r>
            <a:r>
              <a:rPr lang="en-US" sz="2200" dirty="0"/>
              <a:t>.</a:t>
            </a:r>
          </a:p>
          <a:p>
            <a:pPr marL="0" indent="0">
              <a:buNone/>
            </a:pPr>
            <a:endParaRPr lang="en-US" sz="1200" dirty="0"/>
          </a:p>
          <a:p>
            <a:pPr marL="0" indent="0">
              <a:buNone/>
            </a:pPr>
            <a:r>
              <a:rPr lang="en-US" dirty="0"/>
              <a:t>Via </a:t>
            </a:r>
            <a:r>
              <a:rPr lang="en-US" dirty="0">
                <a:highlight>
                  <a:srgbClr val="FFFF00"/>
                </a:highlight>
              </a:rPr>
              <a:t>dedicated field tours</a:t>
            </a:r>
            <a:r>
              <a:rPr lang="en-US" dirty="0"/>
              <a:t>, safety officers will visit teams directly on-site to:</a:t>
            </a:r>
          </a:p>
          <a:p>
            <a:pPr marL="0" indent="0">
              <a:buNone/>
            </a:pPr>
            <a:endParaRPr lang="en-US" dirty="0"/>
          </a:p>
          <a:p>
            <a:pPr marL="914400" lvl="2" indent="0">
              <a:buNone/>
            </a:pPr>
            <a:r>
              <a:rPr lang="en-US" sz="1800" dirty="0"/>
              <a:t>Share recent safety events from across the construction site.</a:t>
            </a:r>
          </a:p>
          <a:p>
            <a:pPr marL="914400" lvl="2" indent="0">
              <a:buNone/>
            </a:pPr>
            <a:endParaRPr lang="en-US" sz="1800" dirty="0"/>
          </a:p>
          <a:p>
            <a:pPr marL="914400" lvl="2" indent="0">
              <a:buNone/>
            </a:pPr>
            <a:r>
              <a:rPr lang="en-US" sz="1800" dirty="0"/>
              <a:t>Facilitate interactive discussions, asking workers what they recall about last events, their thoughts on prevention, and lessons learned.</a:t>
            </a:r>
          </a:p>
          <a:p>
            <a:pPr marL="914400" lvl="2" indent="0">
              <a:buNone/>
            </a:pPr>
            <a:endParaRPr lang="en-US" sz="1800" dirty="0"/>
          </a:p>
          <a:p>
            <a:pPr marL="914400" lvl="2" indent="0">
              <a:buNone/>
            </a:pPr>
            <a:r>
              <a:rPr lang="en-US" sz="1800" dirty="0"/>
              <a:t>Provide practical tips to prevent similar incidents in the future.</a:t>
            </a:r>
          </a:p>
          <a:p>
            <a:pPr marL="0" indent="0">
              <a:buNone/>
            </a:pPr>
            <a:endParaRPr lang="en-US" sz="2200" b="1" i="1" dirty="0"/>
          </a:p>
          <a:p>
            <a:pPr marL="0" indent="0">
              <a:buNone/>
            </a:pPr>
            <a:endParaRPr lang="en-IL" sz="2400" dirty="0"/>
          </a:p>
        </p:txBody>
      </p:sp>
      <p:pic>
        <p:nvPicPr>
          <p:cNvPr id="2" name="Picture 4" descr="Insight icon black sign with editable Royalty Free Vector">
            <a:extLst>
              <a:ext uri="{FF2B5EF4-FFF2-40B4-BE49-F238E27FC236}">
                <a16:creationId xmlns:a16="http://schemas.microsoft.com/office/drawing/2014/main" id="{14B7118F-5D2B-A3CF-E6FC-A0EAADC0BFBC}"/>
              </a:ext>
            </a:extLst>
          </p:cNvPr>
          <p:cNvPicPr>
            <a:picLocks noChangeAspect="1" noChangeArrowheads="1"/>
          </p:cNvPicPr>
          <p:nvPr/>
        </p:nvPicPr>
        <p:blipFill rotWithShape="1">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09" t="6822" r="13888" b="22481"/>
          <a:stretch/>
        </p:blipFill>
        <p:spPr bwMode="auto">
          <a:xfrm>
            <a:off x="9932481" y="221694"/>
            <a:ext cx="1404281" cy="147887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2BA8E14E-EFC7-59F8-8A8A-E3F64A69DA30}"/>
              </a:ext>
            </a:extLst>
          </p:cNvPr>
          <p:cNvGrpSpPr/>
          <p:nvPr/>
        </p:nvGrpSpPr>
        <p:grpSpPr>
          <a:xfrm>
            <a:off x="891150" y="4240453"/>
            <a:ext cx="416449" cy="426443"/>
            <a:chOff x="411346" y="4199859"/>
            <a:chExt cx="416449" cy="426443"/>
          </a:xfrm>
        </p:grpSpPr>
        <p:pic>
          <p:nvPicPr>
            <p:cNvPr id="9" name="Picture 8">
              <a:extLst>
                <a:ext uri="{FF2B5EF4-FFF2-40B4-BE49-F238E27FC236}">
                  <a16:creationId xmlns:a16="http://schemas.microsoft.com/office/drawing/2014/main" id="{B37FC4D7-E58A-C670-469A-F5600B00589A}"/>
                </a:ext>
              </a:extLst>
            </p:cNvPr>
            <p:cNvPicPr>
              <a:picLocks noChangeAspect="1"/>
            </p:cNvPicPr>
            <p:nvPr/>
          </p:nvPicPr>
          <p:blipFill>
            <a:blip r:embed="rId3"/>
            <a:stretch>
              <a:fillRect/>
            </a:stretch>
          </p:blipFill>
          <p:spPr>
            <a:xfrm>
              <a:off x="411346" y="4199859"/>
              <a:ext cx="416449" cy="394545"/>
            </a:xfrm>
            <a:prstGeom prst="rect">
              <a:avLst/>
            </a:prstGeom>
          </p:spPr>
        </p:pic>
        <p:sp>
          <p:nvSpPr>
            <p:cNvPr id="13" name="TextBox 12">
              <a:extLst>
                <a:ext uri="{FF2B5EF4-FFF2-40B4-BE49-F238E27FC236}">
                  <a16:creationId xmlns:a16="http://schemas.microsoft.com/office/drawing/2014/main" id="{871BEDEB-9378-2A87-641D-ABC73EB41263}"/>
                </a:ext>
              </a:extLst>
            </p:cNvPr>
            <p:cNvSpPr txBox="1"/>
            <p:nvPr/>
          </p:nvSpPr>
          <p:spPr>
            <a:xfrm>
              <a:off x="476250" y="4244363"/>
              <a:ext cx="351543" cy="381939"/>
            </a:xfrm>
            <a:prstGeom prst="rect">
              <a:avLst/>
            </a:prstGeom>
            <a:noFill/>
          </p:spPr>
          <p:txBody>
            <a:bodyPr wrap="square">
              <a:spAutoFit/>
            </a:bodyPr>
            <a:lstStyle/>
            <a:p>
              <a:r>
                <a:rPr lang="en-US" sz="1800" dirty="0">
                  <a:solidFill>
                    <a:schemeClr val="bg1"/>
                  </a:solidFill>
                </a:rPr>
                <a:t>1</a:t>
              </a:r>
              <a:endParaRPr lang="he-IL" dirty="0">
                <a:solidFill>
                  <a:schemeClr val="bg1"/>
                </a:solidFill>
              </a:endParaRPr>
            </a:p>
          </p:txBody>
        </p:sp>
      </p:grpSp>
      <p:grpSp>
        <p:nvGrpSpPr>
          <p:cNvPr id="17" name="Group 16">
            <a:extLst>
              <a:ext uri="{FF2B5EF4-FFF2-40B4-BE49-F238E27FC236}">
                <a16:creationId xmlns:a16="http://schemas.microsoft.com/office/drawing/2014/main" id="{0BF76A3F-3B5D-CD78-9C18-6A12FF48EA1B}"/>
              </a:ext>
            </a:extLst>
          </p:cNvPr>
          <p:cNvGrpSpPr/>
          <p:nvPr/>
        </p:nvGrpSpPr>
        <p:grpSpPr>
          <a:xfrm>
            <a:off x="897146" y="4859384"/>
            <a:ext cx="416449" cy="396045"/>
            <a:chOff x="411345" y="4738477"/>
            <a:chExt cx="416449" cy="396045"/>
          </a:xfrm>
        </p:grpSpPr>
        <p:pic>
          <p:nvPicPr>
            <p:cNvPr id="10" name="Picture 9">
              <a:extLst>
                <a:ext uri="{FF2B5EF4-FFF2-40B4-BE49-F238E27FC236}">
                  <a16:creationId xmlns:a16="http://schemas.microsoft.com/office/drawing/2014/main" id="{BF0D7E2D-81B1-D6D1-A081-F5415128F536}"/>
                </a:ext>
              </a:extLst>
            </p:cNvPr>
            <p:cNvPicPr>
              <a:picLocks noChangeAspect="1"/>
            </p:cNvPicPr>
            <p:nvPr/>
          </p:nvPicPr>
          <p:blipFill>
            <a:blip r:embed="rId3"/>
            <a:stretch>
              <a:fillRect/>
            </a:stretch>
          </p:blipFill>
          <p:spPr>
            <a:xfrm>
              <a:off x="411345" y="4739977"/>
              <a:ext cx="416449" cy="394545"/>
            </a:xfrm>
            <a:prstGeom prst="rect">
              <a:avLst/>
            </a:prstGeom>
          </p:spPr>
        </p:pic>
        <p:sp>
          <p:nvSpPr>
            <p:cNvPr id="14" name="TextBox 13">
              <a:extLst>
                <a:ext uri="{FF2B5EF4-FFF2-40B4-BE49-F238E27FC236}">
                  <a16:creationId xmlns:a16="http://schemas.microsoft.com/office/drawing/2014/main" id="{CFCF6B2A-7BA8-C00E-FBF0-DCFFB6DD29D5}"/>
                </a:ext>
              </a:extLst>
            </p:cNvPr>
            <p:cNvSpPr txBox="1"/>
            <p:nvPr/>
          </p:nvSpPr>
          <p:spPr>
            <a:xfrm>
              <a:off x="454984" y="4738477"/>
              <a:ext cx="351543" cy="381939"/>
            </a:xfrm>
            <a:prstGeom prst="rect">
              <a:avLst/>
            </a:prstGeom>
            <a:noFill/>
          </p:spPr>
          <p:txBody>
            <a:bodyPr wrap="square">
              <a:spAutoFit/>
            </a:bodyPr>
            <a:lstStyle/>
            <a:p>
              <a:r>
                <a:rPr lang="en-US" sz="1800" dirty="0">
                  <a:solidFill>
                    <a:schemeClr val="bg1"/>
                  </a:solidFill>
                </a:rPr>
                <a:t>2</a:t>
              </a:r>
              <a:endParaRPr lang="he-IL" dirty="0">
                <a:solidFill>
                  <a:schemeClr val="bg1"/>
                </a:solidFill>
              </a:endParaRPr>
            </a:p>
          </p:txBody>
        </p:sp>
      </p:grpSp>
      <p:grpSp>
        <p:nvGrpSpPr>
          <p:cNvPr id="18" name="Group 17">
            <a:extLst>
              <a:ext uri="{FF2B5EF4-FFF2-40B4-BE49-F238E27FC236}">
                <a16:creationId xmlns:a16="http://schemas.microsoft.com/office/drawing/2014/main" id="{C51268FC-406E-4E32-ACB1-72E7E1948C2A}"/>
              </a:ext>
            </a:extLst>
          </p:cNvPr>
          <p:cNvGrpSpPr/>
          <p:nvPr/>
        </p:nvGrpSpPr>
        <p:grpSpPr>
          <a:xfrm>
            <a:off x="891148" y="5545110"/>
            <a:ext cx="416449" cy="394546"/>
            <a:chOff x="411344" y="5425278"/>
            <a:chExt cx="416449" cy="394546"/>
          </a:xfrm>
        </p:grpSpPr>
        <p:pic>
          <p:nvPicPr>
            <p:cNvPr id="11" name="Picture 10">
              <a:extLst>
                <a:ext uri="{FF2B5EF4-FFF2-40B4-BE49-F238E27FC236}">
                  <a16:creationId xmlns:a16="http://schemas.microsoft.com/office/drawing/2014/main" id="{AC9A8577-9621-B601-BFDC-13DE5EE019C5}"/>
                </a:ext>
              </a:extLst>
            </p:cNvPr>
            <p:cNvPicPr>
              <a:picLocks noChangeAspect="1"/>
            </p:cNvPicPr>
            <p:nvPr/>
          </p:nvPicPr>
          <p:blipFill>
            <a:blip r:embed="rId3"/>
            <a:stretch>
              <a:fillRect/>
            </a:stretch>
          </p:blipFill>
          <p:spPr>
            <a:xfrm>
              <a:off x="411344" y="5425279"/>
              <a:ext cx="416449" cy="394545"/>
            </a:xfrm>
            <a:prstGeom prst="rect">
              <a:avLst/>
            </a:prstGeom>
          </p:spPr>
        </p:pic>
        <p:sp>
          <p:nvSpPr>
            <p:cNvPr id="15" name="TextBox 14">
              <a:extLst>
                <a:ext uri="{FF2B5EF4-FFF2-40B4-BE49-F238E27FC236}">
                  <a16:creationId xmlns:a16="http://schemas.microsoft.com/office/drawing/2014/main" id="{765CA6BF-D484-419A-C5D0-E9AF977BA094}"/>
                </a:ext>
              </a:extLst>
            </p:cNvPr>
            <p:cNvSpPr txBox="1"/>
            <p:nvPr/>
          </p:nvSpPr>
          <p:spPr>
            <a:xfrm>
              <a:off x="466724" y="5425278"/>
              <a:ext cx="351543" cy="381939"/>
            </a:xfrm>
            <a:prstGeom prst="rect">
              <a:avLst/>
            </a:prstGeom>
            <a:noFill/>
          </p:spPr>
          <p:txBody>
            <a:bodyPr wrap="square">
              <a:spAutoFit/>
            </a:bodyPr>
            <a:lstStyle/>
            <a:p>
              <a:r>
                <a:rPr lang="en-US" sz="1800" dirty="0">
                  <a:solidFill>
                    <a:schemeClr val="bg1"/>
                  </a:solidFill>
                </a:rPr>
                <a:t>3</a:t>
              </a:r>
              <a:endParaRPr lang="he-IL" dirty="0">
                <a:solidFill>
                  <a:schemeClr val="bg1"/>
                </a:solidFill>
              </a:endParaRPr>
            </a:p>
          </p:txBody>
        </p:sp>
      </p:grpSp>
    </p:spTree>
    <p:extLst>
      <p:ext uri="{BB962C8B-B14F-4D97-AF65-F5344CB8AC3E}">
        <p14:creationId xmlns:p14="http://schemas.microsoft.com/office/powerpoint/2010/main" val="27682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5F6B63-68A3-C0B8-3644-FA7934147372}"/>
              </a:ext>
            </a:extLst>
          </p:cNvPr>
          <p:cNvPicPr>
            <a:picLocks noChangeAspect="1"/>
          </p:cNvPicPr>
          <p:nvPr/>
        </p:nvPicPr>
        <p:blipFill>
          <a:blip r:embed="rId2"/>
          <a:stretch>
            <a:fillRect/>
          </a:stretch>
        </p:blipFill>
        <p:spPr>
          <a:xfrm>
            <a:off x="1008" y="1807535"/>
            <a:ext cx="12190992" cy="3042051"/>
          </a:xfrm>
          <a:prstGeom prst="rect">
            <a:avLst/>
          </a:prstGeom>
        </p:spPr>
      </p:pic>
      <p:sp>
        <p:nvSpPr>
          <p:cNvPr id="5" name="Title 4">
            <a:extLst>
              <a:ext uri="{FF2B5EF4-FFF2-40B4-BE49-F238E27FC236}">
                <a16:creationId xmlns:a16="http://schemas.microsoft.com/office/drawing/2014/main" id="{07401D84-B6B9-A62A-960E-A794EA784335}"/>
              </a:ext>
            </a:extLst>
          </p:cNvPr>
          <p:cNvSpPr>
            <a:spLocks noGrp="1"/>
          </p:cNvSpPr>
          <p:nvPr>
            <p:ph type="title"/>
          </p:nvPr>
        </p:nvSpPr>
        <p:spPr/>
        <p:txBody>
          <a:bodyPr/>
          <a:lstStyle/>
          <a:p>
            <a:r>
              <a:rPr lang="en-US" dirty="0"/>
              <a:t>On-Site Insights </a:t>
            </a:r>
            <a:br>
              <a:rPr lang="en-US" dirty="0"/>
            </a:br>
            <a:r>
              <a:rPr lang="en-US" sz="2400" dirty="0"/>
              <a:t>Building a Safer Workplace</a:t>
            </a:r>
            <a:endParaRPr lang="en-IL" dirty="0"/>
          </a:p>
        </p:txBody>
      </p:sp>
      <p:sp>
        <p:nvSpPr>
          <p:cNvPr id="6" name="Content Placeholder 5">
            <a:extLst>
              <a:ext uri="{FF2B5EF4-FFF2-40B4-BE49-F238E27FC236}">
                <a16:creationId xmlns:a16="http://schemas.microsoft.com/office/drawing/2014/main" id="{7372C4EA-6B8F-42DA-9F78-F24D2118268D}"/>
              </a:ext>
            </a:extLst>
          </p:cNvPr>
          <p:cNvSpPr>
            <a:spLocks noGrp="1"/>
          </p:cNvSpPr>
          <p:nvPr>
            <p:ph idx="1"/>
          </p:nvPr>
        </p:nvSpPr>
        <p:spPr>
          <a:xfrm>
            <a:off x="1131813" y="1816886"/>
            <a:ext cx="9918848" cy="2595628"/>
          </a:xfrm>
        </p:spPr>
        <p:txBody>
          <a:bodyPr>
            <a:normAutofit/>
          </a:bodyPr>
          <a:lstStyle/>
          <a:p>
            <a:pPr marL="0" indent="0" algn="ctr">
              <a:buNone/>
            </a:pPr>
            <a:endParaRPr lang="en-US" sz="2400" b="1" i="1" dirty="0">
              <a:solidFill>
                <a:schemeClr val="bg1"/>
              </a:solidFill>
            </a:endParaRPr>
          </a:p>
          <a:p>
            <a:pPr marL="0" indent="0" algn="ctr">
              <a:buNone/>
            </a:pPr>
            <a:r>
              <a:rPr lang="en-US" sz="2400" b="1" dirty="0">
                <a:solidFill>
                  <a:schemeClr val="bg1"/>
                </a:solidFill>
              </a:rPr>
              <a:t>This program isn’t just about teaching</a:t>
            </a:r>
            <a:r>
              <a:rPr lang="en-US" sz="2400" dirty="0">
                <a:solidFill>
                  <a:schemeClr val="bg1"/>
                </a:solidFill>
              </a:rPr>
              <a:t>—</a:t>
            </a:r>
            <a:r>
              <a:rPr lang="en-US" sz="2400" b="1" dirty="0">
                <a:solidFill>
                  <a:schemeClr val="bg1"/>
                </a:solidFill>
              </a:rPr>
              <a:t>it’s about listening</a:t>
            </a:r>
            <a:r>
              <a:rPr lang="en-US" sz="2400" dirty="0">
                <a:solidFill>
                  <a:schemeClr val="bg1"/>
                </a:solidFill>
              </a:rPr>
              <a:t>. </a:t>
            </a:r>
          </a:p>
          <a:p>
            <a:pPr marL="0" indent="0" algn="ctr">
              <a:buNone/>
            </a:pPr>
            <a:r>
              <a:rPr lang="en-US" sz="2400" dirty="0">
                <a:solidFill>
                  <a:schemeClr val="bg1"/>
                </a:solidFill>
              </a:rPr>
              <a:t>Workers will have the opportunity to share their own experiences, suggest safer practices, and raise concerns or ideas that supervisors should consider</a:t>
            </a:r>
            <a:endParaRPr lang="he-IL" sz="2400" dirty="0">
              <a:solidFill>
                <a:schemeClr val="bg1"/>
              </a:solidFill>
            </a:endParaRPr>
          </a:p>
          <a:p>
            <a:pPr marL="0" indent="0" algn="ctr">
              <a:buNone/>
            </a:pPr>
            <a:endParaRPr lang="en-IL" sz="2400" dirty="0">
              <a:solidFill>
                <a:schemeClr val="bg1"/>
              </a:solidFill>
            </a:endParaRPr>
          </a:p>
        </p:txBody>
      </p:sp>
      <p:sp>
        <p:nvSpPr>
          <p:cNvPr id="4" name="Oval 3">
            <a:extLst>
              <a:ext uri="{FF2B5EF4-FFF2-40B4-BE49-F238E27FC236}">
                <a16:creationId xmlns:a16="http://schemas.microsoft.com/office/drawing/2014/main" id="{B75B1703-325C-5FFE-2E39-C921FA3632AB}"/>
              </a:ext>
            </a:extLst>
          </p:cNvPr>
          <p:cNvSpPr/>
          <p:nvPr/>
        </p:nvSpPr>
        <p:spPr>
          <a:xfrm>
            <a:off x="10086208" y="361219"/>
            <a:ext cx="1096825" cy="11998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pic>
        <p:nvPicPr>
          <p:cNvPr id="7" name="Picture 4" descr="Insight icon black sign with editable Royalty Free Vector">
            <a:extLst>
              <a:ext uri="{FF2B5EF4-FFF2-40B4-BE49-F238E27FC236}">
                <a16:creationId xmlns:a16="http://schemas.microsoft.com/office/drawing/2014/main" id="{3B260ADF-0EE7-8EA1-3417-FD9C430C96AE}"/>
              </a:ext>
            </a:extLst>
          </p:cNvPr>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09" t="6822" r="13888" b="22481"/>
          <a:stretch/>
        </p:blipFill>
        <p:spPr bwMode="auto">
          <a:xfrm>
            <a:off x="9932481" y="221694"/>
            <a:ext cx="1404281" cy="147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4B962-441A-377D-BA90-5F486C1F02B8}"/>
              </a:ext>
            </a:extLst>
          </p:cNvPr>
          <p:cNvSpPr>
            <a:spLocks noGrp="1"/>
          </p:cNvSpPr>
          <p:nvPr>
            <p:ph idx="1"/>
          </p:nvPr>
        </p:nvSpPr>
        <p:spPr>
          <a:xfrm>
            <a:off x="466724" y="1487056"/>
            <a:ext cx="11249026" cy="3042414"/>
          </a:xfrm>
        </p:spPr>
        <p:txBody>
          <a:bodyPr/>
          <a:lstStyle/>
          <a:p>
            <a:pPr marL="0" lvl="0" indent="0">
              <a:lnSpc>
                <a:spcPct val="120000"/>
              </a:lnSpc>
              <a:spcBef>
                <a:spcPts val="200"/>
              </a:spcBef>
              <a:spcAft>
                <a:spcPts val="800"/>
              </a:spcAft>
              <a:buNone/>
              <a:tabLst>
                <a:tab pos="457200" algn="l"/>
                <a:tab pos="4438650" algn="l"/>
              </a:tabLst>
            </a:pPr>
            <a:r>
              <a:rPr lang="en-US" sz="2400" b="1" kern="1000" dirty="0">
                <a:solidFill>
                  <a:srgbClr val="595959"/>
                </a:solidFill>
                <a:effectLst/>
                <a:latin typeface="Century Gothic" panose="020B0502020202020204" pitchFamily="34" charset="0"/>
                <a:ea typeface="Century Gothic" panose="020B0502020202020204" pitchFamily="34" charset="0"/>
                <a:cs typeface="Assistant" pitchFamily="2" charset="-79"/>
              </a:rPr>
              <a:t>On-site Insights field tour questions</a:t>
            </a:r>
            <a:endParaRPr lang="en-US" sz="1800" kern="1000" dirty="0">
              <a:solidFill>
                <a:srgbClr val="595959"/>
              </a:solidFill>
              <a:effectLst/>
              <a:latin typeface="Century Gothic" panose="020B0502020202020204" pitchFamily="34" charset="0"/>
              <a:ea typeface="Century Gothic" panose="020B0502020202020204" pitchFamily="34" charset="0"/>
              <a:cs typeface="Arial" panose="020B0604020202020204" pitchFamily="34" charset="0"/>
            </a:endParaRPr>
          </a:p>
          <a:p>
            <a:endParaRPr lang="he-IL" dirty="0"/>
          </a:p>
        </p:txBody>
      </p:sp>
      <p:sp>
        <p:nvSpPr>
          <p:cNvPr id="4" name="Title 4">
            <a:extLst>
              <a:ext uri="{FF2B5EF4-FFF2-40B4-BE49-F238E27FC236}">
                <a16:creationId xmlns:a16="http://schemas.microsoft.com/office/drawing/2014/main" id="{588A994A-FDED-75B8-9E3B-ECAC80739D5A}"/>
              </a:ext>
            </a:extLst>
          </p:cNvPr>
          <p:cNvSpPr>
            <a:spLocks noGrp="1"/>
          </p:cNvSpPr>
          <p:nvPr>
            <p:ph type="title"/>
          </p:nvPr>
        </p:nvSpPr>
        <p:spPr>
          <a:xfrm>
            <a:off x="466724" y="221694"/>
            <a:ext cx="11249026" cy="1199822"/>
          </a:xfrm>
        </p:spPr>
        <p:txBody>
          <a:bodyPr/>
          <a:lstStyle/>
          <a:p>
            <a:r>
              <a:rPr lang="en-US" dirty="0"/>
              <a:t>On-Site Insights </a:t>
            </a:r>
            <a:br>
              <a:rPr lang="en-US" dirty="0"/>
            </a:br>
            <a:r>
              <a:rPr lang="en-US" sz="2400" dirty="0"/>
              <a:t>Building a Safer Workplace</a:t>
            </a:r>
            <a:endParaRPr lang="en-IL" dirty="0"/>
          </a:p>
        </p:txBody>
      </p:sp>
      <p:pic>
        <p:nvPicPr>
          <p:cNvPr id="2050" name="Picture 2" descr="Article: Talking: A vital work planning tool">
            <a:extLst>
              <a:ext uri="{FF2B5EF4-FFF2-40B4-BE49-F238E27FC236}">
                <a16:creationId xmlns:a16="http://schemas.microsoft.com/office/drawing/2014/main" id="{6FEBF286-AD7E-BAF3-058E-83220629C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021" y="2295643"/>
            <a:ext cx="5013451" cy="31566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4E465B-979B-0AA6-3EDF-03F0057B9666}"/>
              </a:ext>
            </a:extLst>
          </p:cNvPr>
          <p:cNvSpPr txBox="1"/>
          <p:nvPr/>
        </p:nvSpPr>
        <p:spPr>
          <a:xfrm>
            <a:off x="476250" y="2295643"/>
            <a:ext cx="6097772" cy="3156698"/>
          </a:xfrm>
          <a:prstGeom prst="rect">
            <a:avLst/>
          </a:prstGeom>
          <a:noFill/>
          <a:ln>
            <a:solidFill>
              <a:schemeClr val="tx1">
                <a:lumMod val="75000"/>
                <a:lumOff val="25000"/>
              </a:schemeClr>
            </a:solidFill>
          </a:ln>
        </p:spPr>
        <p:txBody>
          <a:bodyPr wrap="square">
            <a:spAutoFit/>
          </a:bodyPr>
          <a:lstStyle/>
          <a:p>
            <a:pPr>
              <a:lnSpc>
                <a:spcPct val="120000"/>
              </a:lnSpc>
              <a:spcBef>
                <a:spcPts val="200"/>
              </a:spcBef>
              <a:spcAft>
                <a:spcPts val="800"/>
              </a:spcAft>
              <a:buSzPts val="1000"/>
              <a:tabLst>
                <a:tab pos="914400" algn="l"/>
                <a:tab pos="4438650" algn="l"/>
              </a:tabLst>
              <a:defRPr/>
            </a:pP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1 – “What injury events do you remember from the </a:t>
            </a:r>
          </a:p>
          <a:p>
            <a:pPr>
              <a:lnSpc>
                <a:spcPct val="120000"/>
              </a:lnSpc>
              <a:spcBef>
                <a:spcPts val="200"/>
              </a:spcBef>
              <a:spcAft>
                <a:spcPts val="800"/>
              </a:spcAft>
              <a:buSzPts val="1000"/>
              <a:tabLst>
                <a:tab pos="914400" algn="l"/>
                <a:tab pos="4438650" algn="l"/>
              </a:tabLst>
              <a:defRPr/>
            </a:pPr>
            <a:r>
              <a:rPr lang="en-US" kern="1000" dirty="0">
                <a:solidFill>
                  <a:schemeClr val="tx1">
                    <a:lumMod val="75000"/>
                    <a:lumOff val="25000"/>
                  </a:schemeClr>
                </a:solidFill>
                <a:latin typeface="Century Gothic" panose="020B0502020202020204" pitchFamily="34" charset="0"/>
                <a:ea typeface="Century Gothic" panose="020B0502020202020204" pitchFamily="34" charset="0"/>
                <a:cs typeface="Assistant" pitchFamily="2" charset="-79"/>
              </a:rPr>
              <a:t>        </a:t>
            </a: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last few weeks”?</a:t>
            </a:r>
            <a:endPar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Times New Roman" panose="02020603050405020304" pitchFamily="18" charset="0"/>
            </a:endParaRPr>
          </a:p>
          <a:p>
            <a:pPr>
              <a:lnSpc>
                <a:spcPct val="120000"/>
              </a:lnSpc>
              <a:spcBef>
                <a:spcPts val="200"/>
              </a:spcBef>
              <a:spcAft>
                <a:spcPts val="800"/>
              </a:spcAft>
              <a:buSzPts val="1000"/>
              <a:tabLst>
                <a:tab pos="914400" algn="l"/>
                <a:tab pos="4438650" algn="l"/>
              </a:tabLst>
              <a:defRPr/>
            </a:pP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2 - "How could these injuries be prevented?" </a:t>
            </a:r>
            <a:endPar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Times New Roman" panose="02020603050405020304" pitchFamily="18" charset="0"/>
            </a:endParaRPr>
          </a:p>
          <a:p>
            <a:pPr>
              <a:lnSpc>
                <a:spcPct val="120000"/>
              </a:lnSpc>
              <a:spcBef>
                <a:spcPts val="200"/>
              </a:spcBef>
              <a:spcAft>
                <a:spcPts val="800"/>
              </a:spcAft>
              <a:buSzPts val="1000"/>
              <a:tabLst>
                <a:tab pos="914400" algn="l"/>
                <a:tab pos="4438650" algn="l"/>
              </a:tabLst>
              <a:defRPr/>
            </a:pP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3 – “Can you share similar experiences you’ve   </a:t>
            </a:r>
          </a:p>
          <a:p>
            <a:pPr>
              <a:lnSpc>
                <a:spcPct val="120000"/>
              </a:lnSpc>
              <a:spcBef>
                <a:spcPts val="200"/>
              </a:spcBef>
              <a:spcAft>
                <a:spcPts val="800"/>
              </a:spcAft>
              <a:buSzPts val="1000"/>
              <a:tabLst>
                <a:tab pos="914400" algn="l"/>
                <a:tab pos="4438650" algn="l"/>
              </a:tabLst>
              <a:defRPr/>
            </a:pPr>
            <a:r>
              <a:rPr lang="en-US" kern="1000" dirty="0">
                <a:solidFill>
                  <a:schemeClr val="tx1">
                    <a:lumMod val="75000"/>
                    <a:lumOff val="25000"/>
                  </a:schemeClr>
                </a:solidFill>
                <a:latin typeface="Century Gothic" panose="020B0502020202020204" pitchFamily="34" charset="0"/>
                <a:ea typeface="Century Gothic" panose="020B0502020202020204" pitchFamily="34" charset="0"/>
                <a:cs typeface="Assistant" pitchFamily="2" charset="-79"/>
              </a:rPr>
              <a:t>        </a:t>
            </a: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encountered”? </a:t>
            </a:r>
            <a:endPar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Times New Roman" panose="02020603050405020304" pitchFamily="18" charset="0"/>
            </a:endParaRPr>
          </a:p>
          <a:p>
            <a:pPr>
              <a:lnSpc>
                <a:spcPct val="120000"/>
              </a:lnSpc>
              <a:spcBef>
                <a:spcPts val="200"/>
              </a:spcBef>
              <a:spcAft>
                <a:spcPts val="800"/>
              </a:spcAft>
              <a:buSzPts val="1000"/>
              <a:tabLst>
                <a:tab pos="914400" algn="l"/>
                <a:tab pos="4438650" algn="l"/>
              </a:tabLst>
              <a:defRPr/>
            </a:pP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4 – ”What will you do differently and safely </a:t>
            </a:r>
          </a:p>
          <a:p>
            <a:pPr>
              <a:lnSpc>
                <a:spcPct val="120000"/>
              </a:lnSpc>
              <a:spcBef>
                <a:spcPts val="200"/>
              </a:spcBef>
              <a:spcAft>
                <a:spcPts val="800"/>
              </a:spcAft>
              <a:buSzPts val="1000"/>
              <a:tabLst>
                <a:tab pos="914400" algn="l"/>
                <a:tab pos="4438650" algn="l"/>
              </a:tabLst>
              <a:defRPr/>
            </a:pPr>
            <a:r>
              <a:rPr lang="en-US" kern="1000" dirty="0">
                <a:solidFill>
                  <a:schemeClr val="tx1">
                    <a:lumMod val="75000"/>
                    <a:lumOff val="25000"/>
                  </a:schemeClr>
                </a:solidFill>
                <a:latin typeface="Century Gothic" panose="020B0502020202020204" pitchFamily="34" charset="0"/>
                <a:ea typeface="Century Gothic" panose="020B0502020202020204" pitchFamily="34" charset="0"/>
                <a:cs typeface="Assistant" pitchFamily="2" charset="-79"/>
              </a:rPr>
              <a:t>       </a:t>
            </a:r>
            <a:r>
              <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Assistant" pitchFamily="2" charset="-79"/>
              </a:rPr>
              <a:t>tomorrow”?</a:t>
            </a:r>
            <a:endParaRPr kumimoji="0" lang="en-US" b="0" i="0" u="none" strike="noStrike" kern="1000" cap="none" spc="0" normalizeH="0" baseline="0" noProof="0" dirty="0">
              <a:ln>
                <a:noFill/>
              </a:ln>
              <a:solidFill>
                <a:schemeClr val="tx1">
                  <a:lumMod val="75000"/>
                  <a:lumOff val="25000"/>
                </a:schemeClr>
              </a:solidFill>
              <a:effectLst/>
              <a:uLnTx/>
              <a:uFillTx/>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0A7B5904-CFDA-9518-50FB-61A0F709170E}"/>
              </a:ext>
            </a:extLst>
          </p:cNvPr>
          <p:cNvSpPr/>
          <p:nvPr/>
        </p:nvSpPr>
        <p:spPr>
          <a:xfrm>
            <a:off x="10086208" y="361219"/>
            <a:ext cx="1096825" cy="11998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pic>
        <p:nvPicPr>
          <p:cNvPr id="9" name="Picture 4" descr="Insight icon black sign with editable Royalty Free Vector">
            <a:extLst>
              <a:ext uri="{FF2B5EF4-FFF2-40B4-BE49-F238E27FC236}">
                <a16:creationId xmlns:a16="http://schemas.microsoft.com/office/drawing/2014/main" id="{D9E6E540-ECE7-74C2-C4A9-2885289829DD}"/>
              </a:ext>
            </a:extLst>
          </p:cNvPr>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09" t="6822" r="13888" b="22481"/>
          <a:stretch/>
        </p:blipFill>
        <p:spPr bwMode="auto">
          <a:xfrm>
            <a:off x="9932481" y="221694"/>
            <a:ext cx="1404281" cy="147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73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4B962-441A-377D-BA90-5F486C1F02B8}"/>
              </a:ext>
            </a:extLst>
          </p:cNvPr>
          <p:cNvSpPr>
            <a:spLocks noGrp="1"/>
          </p:cNvSpPr>
          <p:nvPr>
            <p:ph idx="1"/>
          </p:nvPr>
        </p:nvSpPr>
        <p:spPr>
          <a:xfrm>
            <a:off x="466724" y="1487056"/>
            <a:ext cx="11249026" cy="3042414"/>
          </a:xfrm>
        </p:spPr>
        <p:txBody>
          <a:bodyPr/>
          <a:lstStyle/>
          <a:p>
            <a:pPr marL="0" lvl="0" indent="0">
              <a:lnSpc>
                <a:spcPct val="120000"/>
              </a:lnSpc>
              <a:spcBef>
                <a:spcPts val="200"/>
              </a:spcBef>
              <a:spcAft>
                <a:spcPts val="800"/>
              </a:spcAft>
              <a:buNone/>
              <a:tabLst>
                <a:tab pos="457200" algn="l"/>
                <a:tab pos="4438650" algn="l"/>
              </a:tabLst>
            </a:pPr>
            <a:r>
              <a:rPr lang="en-US" sz="2400" b="1" kern="1000" dirty="0">
                <a:solidFill>
                  <a:srgbClr val="595959"/>
                </a:solidFill>
                <a:effectLst/>
                <a:latin typeface="Century Gothic" panose="020B0502020202020204" pitchFamily="34" charset="0"/>
                <a:ea typeface="Century Gothic" panose="020B0502020202020204" pitchFamily="34" charset="0"/>
                <a:cs typeface="Assistant" pitchFamily="2" charset="-79"/>
              </a:rPr>
              <a:t>On-site Insights field tour </a:t>
            </a:r>
            <a:r>
              <a:rPr lang="en-US" sz="2400" b="1" kern="1000" dirty="0">
                <a:solidFill>
                  <a:srgbClr val="595959"/>
                </a:solidFill>
                <a:effectLst/>
                <a:latin typeface="Century Gothic" panose="020B0502020202020204" pitchFamily="34" charset="0"/>
                <a:ea typeface="Century Gothic" panose="020B0502020202020204" pitchFamily="34" charset="0"/>
                <a:cs typeface="Assistant" pitchFamily="2" charset="-79"/>
                <a:sym typeface="Wingdings" panose="05000000000000000000" pitchFamily="2" charset="2"/>
              </a:rPr>
              <a:t> </a:t>
            </a:r>
            <a:r>
              <a:rPr lang="en-US" sz="2400" b="1" kern="1000" dirty="0">
                <a:solidFill>
                  <a:srgbClr val="595959"/>
                </a:solidFill>
                <a:effectLst/>
                <a:latin typeface="Century Gothic" panose="020B0502020202020204" pitchFamily="34" charset="0"/>
                <a:ea typeface="Century Gothic" panose="020B0502020202020204" pitchFamily="34" charset="0"/>
                <a:cs typeface="Assistant" pitchFamily="2" charset="-79"/>
              </a:rPr>
              <a:t>Measuring &amp; Documenting </a:t>
            </a:r>
            <a:endParaRPr lang="en-US" sz="1800" kern="1000" dirty="0">
              <a:solidFill>
                <a:srgbClr val="595959"/>
              </a:solidFill>
              <a:effectLst/>
              <a:latin typeface="Century Gothic" panose="020B0502020202020204" pitchFamily="34" charset="0"/>
              <a:ea typeface="Century Gothic" panose="020B0502020202020204" pitchFamily="34" charset="0"/>
              <a:cs typeface="Arial" panose="020B0604020202020204" pitchFamily="34" charset="0"/>
            </a:endParaRPr>
          </a:p>
          <a:p>
            <a:endParaRPr lang="he-IL" dirty="0"/>
          </a:p>
        </p:txBody>
      </p:sp>
      <p:sp>
        <p:nvSpPr>
          <p:cNvPr id="4" name="Title 4">
            <a:extLst>
              <a:ext uri="{FF2B5EF4-FFF2-40B4-BE49-F238E27FC236}">
                <a16:creationId xmlns:a16="http://schemas.microsoft.com/office/drawing/2014/main" id="{588A994A-FDED-75B8-9E3B-ECAC80739D5A}"/>
              </a:ext>
            </a:extLst>
          </p:cNvPr>
          <p:cNvSpPr>
            <a:spLocks noGrp="1"/>
          </p:cNvSpPr>
          <p:nvPr>
            <p:ph type="title"/>
          </p:nvPr>
        </p:nvSpPr>
        <p:spPr>
          <a:xfrm>
            <a:off x="466724" y="221694"/>
            <a:ext cx="11249026" cy="1199822"/>
          </a:xfrm>
        </p:spPr>
        <p:txBody>
          <a:bodyPr/>
          <a:lstStyle/>
          <a:p>
            <a:r>
              <a:rPr lang="en-US" dirty="0"/>
              <a:t>On-Site Insights </a:t>
            </a:r>
            <a:br>
              <a:rPr lang="en-US" dirty="0"/>
            </a:br>
            <a:r>
              <a:rPr lang="en-US" sz="2400" dirty="0"/>
              <a:t>Building a Safer Workplace</a:t>
            </a:r>
            <a:endParaRPr lang="en-IL" dirty="0"/>
          </a:p>
        </p:txBody>
      </p:sp>
      <p:pic>
        <p:nvPicPr>
          <p:cNvPr id="9" name="Picture 4" descr="Insight icon black sign with editable Royalty Free Vector">
            <a:extLst>
              <a:ext uri="{FF2B5EF4-FFF2-40B4-BE49-F238E27FC236}">
                <a16:creationId xmlns:a16="http://schemas.microsoft.com/office/drawing/2014/main" id="{D9E6E540-ECE7-74C2-C4A9-2885289829DD}"/>
              </a:ext>
            </a:extLst>
          </p:cNvPr>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09" t="6822" r="13888" b="22481"/>
          <a:stretch/>
        </p:blipFill>
        <p:spPr bwMode="auto">
          <a:xfrm>
            <a:off x="9976191" y="148505"/>
            <a:ext cx="1404281" cy="147887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5D9E89AD-C47E-70C3-6BD0-B1AAA1D10562}"/>
              </a:ext>
            </a:extLst>
          </p:cNvPr>
          <p:cNvGrpSpPr/>
          <p:nvPr/>
        </p:nvGrpSpPr>
        <p:grpSpPr>
          <a:xfrm>
            <a:off x="3237909" y="2597916"/>
            <a:ext cx="1941672" cy="1931554"/>
            <a:chOff x="4542981" y="2418907"/>
            <a:chExt cx="1941672" cy="1931554"/>
          </a:xfrm>
        </p:grpSpPr>
        <p:sp>
          <p:nvSpPr>
            <p:cNvPr id="5" name="Oval 4">
              <a:extLst>
                <a:ext uri="{FF2B5EF4-FFF2-40B4-BE49-F238E27FC236}">
                  <a16:creationId xmlns:a16="http://schemas.microsoft.com/office/drawing/2014/main" id="{E10E83DB-7889-44BB-46BA-7A02F88CE891}"/>
                </a:ext>
              </a:extLst>
            </p:cNvPr>
            <p:cNvSpPr/>
            <p:nvPr/>
          </p:nvSpPr>
          <p:spPr>
            <a:xfrm>
              <a:off x="4542982" y="2418907"/>
              <a:ext cx="1941671" cy="193155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00"/>
            </a:p>
          </p:txBody>
        </p:sp>
        <p:sp>
          <p:nvSpPr>
            <p:cNvPr id="12" name="TextBox 11">
              <a:extLst>
                <a:ext uri="{FF2B5EF4-FFF2-40B4-BE49-F238E27FC236}">
                  <a16:creationId xmlns:a16="http://schemas.microsoft.com/office/drawing/2014/main" id="{6F1A5E1F-CC1A-834E-4722-D3F0B6B88C19}"/>
                </a:ext>
              </a:extLst>
            </p:cNvPr>
            <p:cNvSpPr txBox="1"/>
            <p:nvPr/>
          </p:nvSpPr>
          <p:spPr>
            <a:xfrm>
              <a:off x="4542981" y="3392482"/>
              <a:ext cx="1941671" cy="707886"/>
            </a:xfrm>
            <a:prstGeom prst="rect">
              <a:avLst/>
            </a:prstGeom>
            <a:noFill/>
          </p:spPr>
          <p:txBody>
            <a:bodyPr wrap="square">
              <a:spAutoFit/>
            </a:bodyPr>
            <a:lstStyle/>
            <a:p>
              <a:pPr algn="ctr"/>
              <a:r>
                <a:rPr kumimoji="0" lang="en-US" sz="2000" b="0" i="0" u="none" strike="noStrike" kern="1000" cap="none" spc="0" normalizeH="0" baseline="0" noProof="0" dirty="0">
                  <a:ln>
                    <a:noFill/>
                  </a:ln>
                  <a:solidFill>
                    <a:schemeClr val="bg1"/>
                  </a:solidFill>
                  <a:effectLst/>
                  <a:uLnTx/>
                  <a:uFillTx/>
                  <a:latin typeface="Century Gothic" panose="020B0502020202020204" pitchFamily="34" charset="0"/>
                  <a:ea typeface="Century Gothic" panose="020B0502020202020204" pitchFamily="34" charset="0"/>
                  <a:cs typeface="Assistant" pitchFamily="2" charset="-79"/>
                </a:rPr>
                <a:t>Engagement </a:t>
              </a:r>
            </a:p>
            <a:p>
              <a:pPr algn="ctr"/>
              <a:r>
                <a:rPr kumimoji="0" lang="en-US" sz="2000" b="0" i="0" u="none" strike="noStrike" kern="1000" cap="none" spc="0" normalizeH="0" baseline="0" noProof="0" dirty="0">
                  <a:ln>
                    <a:noFill/>
                  </a:ln>
                  <a:solidFill>
                    <a:schemeClr val="bg1"/>
                  </a:solidFill>
                  <a:effectLst/>
                  <a:uLnTx/>
                  <a:uFillTx/>
                  <a:latin typeface="Century Gothic" panose="020B0502020202020204" pitchFamily="34" charset="0"/>
                  <a:ea typeface="Century Gothic" panose="020B0502020202020204" pitchFamily="34" charset="0"/>
                  <a:cs typeface="Assistant" pitchFamily="2" charset="-79"/>
                </a:rPr>
                <a:t>level </a:t>
              </a:r>
              <a:endParaRPr lang="he-IL" sz="2000" dirty="0">
                <a:solidFill>
                  <a:schemeClr val="bg1"/>
                </a:solidFill>
              </a:endParaRPr>
            </a:p>
          </p:txBody>
        </p:sp>
      </p:grpSp>
      <p:grpSp>
        <p:nvGrpSpPr>
          <p:cNvPr id="16" name="Group 15">
            <a:extLst>
              <a:ext uri="{FF2B5EF4-FFF2-40B4-BE49-F238E27FC236}">
                <a16:creationId xmlns:a16="http://schemas.microsoft.com/office/drawing/2014/main" id="{80FAED25-57FC-A019-338D-C39C27CAFE59}"/>
              </a:ext>
            </a:extLst>
          </p:cNvPr>
          <p:cNvGrpSpPr/>
          <p:nvPr/>
        </p:nvGrpSpPr>
        <p:grpSpPr>
          <a:xfrm>
            <a:off x="5467270" y="2586532"/>
            <a:ext cx="1941671" cy="1931554"/>
            <a:chOff x="7352857" y="2360428"/>
            <a:chExt cx="1941671" cy="1931554"/>
          </a:xfrm>
        </p:grpSpPr>
        <p:sp>
          <p:nvSpPr>
            <p:cNvPr id="6" name="Oval 5">
              <a:extLst>
                <a:ext uri="{FF2B5EF4-FFF2-40B4-BE49-F238E27FC236}">
                  <a16:creationId xmlns:a16="http://schemas.microsoft.com/office/drawing/2014/main" id="{F820E8AD-1C06-29E4-792D-69BBB621F8A5}"/>
                </a:ext>
              </a:extLst>
            </p:cNvPr>
            <p:cNvSpPr/>
            <p:nvPr/>
          </p:nvSpPr>
          <p:spPr>
            <a:xfrm>
              <a:off x="7352857" y="2360428"/>
              <a:ext cx="1941671" cy="1931554"/>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00"/>
            </a:p>
          </p:txBody>
        </p:sp>
        <p:sp>
          <p:nvSpPr>
            <p:cNvPr id="13" name="TextBox 12">
              <a:extLst>
                <a:ext uri="{FF2B5EF4-FFF2-40B4-BE49-F238E27FC236}">
                  <a16:creationId xmlns:a16="http://schemas.microsoft.com/office/drawing/2014/main" id="{940E249B-8F39-E090-E71B-D95D8130255A}"/>
                </a:ext>
              </a:extLst>
            </p:cNvPr>
            <p:cNvSpPr txBox="1"/>
            <p:nvPr/>
          </p:nvSpPr>
          <p:spPr>
            <a:xfrm>
              <a:off x="7352857" y="3143939"/>
              <a:ext cx="1941671" cy="1015663"/>
            </a:xfrm>
            <a:prstGeom prst="rect">
              <a:avLst/>
            </a:prstGeom>
            <a:noFill/>
          </p:spPr>
          <p:txBody>
            <a:bodyPr wrap="square">
              <a:spAutoFit/>
            </a:bodyPr>
            <a:lstStyle/>
            <a:p>
              <a:pPr algn="ctr"/>
              <a:r>
                <a:rPr kumimoji="0" lang="en-US" sz="2000" b="0" i="0" u="none" strike="noStrike" kern="1000" cap="none" spc="0" normalizeH="0" baseline="0" noProof="0" dirty="0">
                  <a:ln>
                    <a:noFill/>
                  </a:ln>
                  <a:solidFill>
                    <a:schemeClr val="bg1"/>
                  </a:solidFill>
                  <a:effectLst/>
                  <a:uLnTx/>
                  <a:uFillTx/>
                  <a:latin typeface="Century Gothic" panose="020B0502020202020204" pitchFamily="34" charset="0"/>
                  <a:ea typeface="Century Gothic" panose="020B0502020202020204" pitchFamily="34" charset="0"/>
                  <a:cs typeface="Assistant" pitchFamily="2" charset="-79"/>
                </a:rPr>
                <a:t>Number of workers coached</a:t>
              </a:r>
              <a:endParaRPr lang="he-IL" sz="2000" dirty="0">
                <a:solidFill>
                  <a:schemeClr val="bg1"/>
                </a:solidFill>
              </a:endParaRPr>
            </a:p>
          </p:txBody>
        </p:sp>
      </p:grpSp>
      <p:sp>
        <p:nvSpPr>
          <p:cNvPr id="15" name="TextBox 14">
            <a:extLst>
              <a:ext uri="{FF2B5EF4-FFF2-40B4-BE49-F238E27FC236}">
                <a16:creationId xmlns:a16="http://schemas.microsoft.com/office/drawing/2014/main" id="{527727D1-CEB6-D439-DDB8-39A5D513BEC8}"/>
              </a:ext>
            </a:extLst>
          </p:cNvPr>
          <p:cNvSpPr txBox="1"/>
          <p:nvPr/>
        </p:nvSpPr>
        <p:spPr>
          <a:xfrm>
            <a:off x="8262418" y="4166323"/>
            <a:ext cx="1225403" cy="492764"/>
          </a:xfrm>
          <a:prstGeom prst="rect">
            <a:avLst/>
          </a:prstGeom>
          <a:noFill/>
        </p:spPr>
        <p:txBody>
          <a:bodyPr wrap="square">
            <a:spAutoFit/>
          </a:bodyPr>
          <a:lstStyle/>
          <a:p>
            <a:pPr marL="0" lvl="0" indent="0">
              <a:lnSpc>
                <a:spcPct val="120000"/>
              </a:lnSpc>
              <a:spcBef>
                <a:spcPts val="200"/>
              </a:spcBef>
              <a:spcAft>
                <a:spcPts val="800"/>
              </a:spcAft>
              <a:buNone/>
              <a:tabLst>
                <a:tab pos="457200" algn="l"/>
                <a:tab pos="4438650" algn="l"/>
              </a:tabLst>
            </a:pPr>
            <a:r>
              <a:rPr lang="en-US" sz="2400" b="1" kern="1000" dirty="0">
                <a:solidFill>
                  <a:srgbClr val="595959"/>
                </a:solidFill>
                <a:effectLst/>
                <a:latin typeface="Century Gothic" panose="020B0502020202020204" pitchFamily="34" charset="0"/>
                <a:ea typeface="Century Gothic" panose="020B0502020202020204" pitchFamily="34" charset="0"/>
                <a:cs typeface="Assistant" pitchFamily="2" charset="-79"/>
              </a:rPr>
              <a:t>And…</a:t>
            </a:r>
            <a:endParaRPr lang="en-US" kern="1000" dirty="0">
              <a:solidFill>
                <a:srgbClr val="595959"/>
              </a:solidFill>
              <a:effectLst/>
              <a:latin typeface="Century Gothic" panose="020B0502020202020204" pitchFamily="34" charset="0"/>
              <a:ea typeface="Century Gothic" panose="020B0502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B2CBB379-6EFC-8D8E-5766-2D6A5EB7E098}"/>
              </a:ext>
            </a:extLst>
          </p:cNvPr>
          <p:cNvGrpSpPr/>
          <p:nvPr/>
        </p:nvGrpSpPr>
        <p:grpSpPr>
          <a:xfrm>
            <a:off x="9210398" y="3156817"/>
            <a:ext cx="2979802" cy="3042414"/>
            <a:chOff x="1044115" y="3474020"/>
            <a:chExt cx="2979802" cy="3042414"/>
          </a:xfrm>
        </p:grpSpPr>
        <p:pic>
          <p:nvPicPr>
            <p:cNvPr id="6146" name="Picture 2" descr="How To Improve Your Boarding School With Our New Insights Package | Orah  Blog">
              <a:extLst>
                <a:ext uri="{FF2B5EF4-FFF2-40B4-BE49-F238E27FC236}">
                  <a16:creationId xmlns:a16="http://schemas.microsoft.com/office/drawing/2014/main" id="{708F8F8A-F5F7-79F5-7417-986F73574A2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066" r="28818" b="5966"/>
            <a:stretch/>
          </p:blipFill>
          <p:spPr bwMode="auto">
            <a:xfrm>
              <a:off x="1044115" y="3474020"/>
              <a:ext cx="2979802" cy="30424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3C3B53A-C4BA-F107-7A12-F8E4CFD5F1D1}"/>
                </a:ext>
              </a:extLst>
            </p:cNvPr>
            <p:cNvSpPr txBox="1"/>
            <p:nvPr/>
          </p:nvSpPr>
          <p:spPr>
            <a:xfrm>
              <a:off x="1943099" y="4642425"/>
              <a:ext cx="1225403" cy="646331"/>
            </a:xfrm>
            <a:prstGeom prst="rect">
              <a:avLst/>
            </a:prstGeom>
            <a:noFill/>
          </p:spPr>
          <p:txBody>
            <a:bodyPr wrap="square">
              <a:spAutoFit/>
            </a:bodyPr>
            <a:lstStyle/>
            <a:p>
              <a:pPr algn="ctr"/>
              <a:r>
                <a:rPr kumimoji="0" lang="en-US" b="0" i="0" u="none" strike="noStrike" kern="1000" cap="none" spc="0" normalizeH="0" baseline="0" noProof="0" dirty="0">
                  <a:ln>
                    <a:noFill/>
                  </a:ln>
                  <a:solidFill>
                    <a:schemeClr val="bg1"/>
                  </a:solidFill>
                  <a:effectLst/>
                  <a:uLnTx/>
                  <a:uFillTx/>
                  <a:latin typeface="Century Gothic" panose="020B0502020202020204" pitchFamily="34" charset="0"/>
                  <a:ea typeface="Century Gothic" panose="020B0502020202020204" pitchFamily="34" charset="0"/>
                  <a:cs typeface="Assistant" pitchFamily="2" charset="-79"/>
                </a:rPr>
                <a:t>Teams’ </a:t>
              </a:r>
              <a:r>
                <a:rPr lang="en-US" kern="1000" dirty="0">
                  <a:solidFill>
                    <a:schemeClr val="bg1"/>
                  </a:solidFill>
                  <a:latin typeface="Century Gothic" panose="020B0502020202020204" pitchFamily="34" charset="0"/>
                  <a:ea typeface="Century Gothic" panose="020B0502020202020204" pitchFamily="34" charset="0"/>
                  <a:cs typeface="Assistant" pitchFamily="2" charset="-79"/>
                </a:rPr>
                <a:t>Insights</a:t>
              </a:r>
              <a:endParaRPr lang="he-IL" dirty="0">
                <a:solidFill>
                  <a:schemeClr val="bg1"/>
                </a:solidFill>
              </a:endParaRPr>
            </a:p>
          </p:txBody>
        </p:sp>
      </p:grpSp>
      <p:sp>
        <p:nvSpPr>
          <p:cNvPr id="22" name="TextBox 21">
            <a:extLst>
              <a:ext uri="{FF2B5EF4-FFF2-40B4-BE49-F238E27FC236}">
                <a16:creationId xmlns:a16="http://schemas.microsoft.com/office/drawing/2014/main" id="{8AB8FF86-D12F-AE11-01D9-1511EE2A99F0}"/>
              </a:ext>
            </a:extLst>
          </p:cNvPr>
          <p:cNvSpPr txBox="1"/>
          <p:nvPr/>
        </p:nvSpPr>
        <p:spPr>
          <a:xfrm>
            <a:off x="321215" y="5404555"/>
            <a:ext cx="7748897" cy="1189428"/>
          </a:xfrm>
          <a:prstGeom prst="rect">
            <a:avLst/>
          </a:prstGeom>
          <a:noFill/>
        </p:spPr>
        <p:txBody>
          <a:bodyPr wrap="square">
            <a:spAutoFit/>
          </a:bodyPr>
          <a:lstStyle/>
          <a:p>
            <a:pPr algn="ctr">
              <a:lnSpc>
                <a:spcPct val="120000"/>
              </a:lnSpc>
              <a:spcBef>
                <a:spcPts val="200"/>
              </a:spcBef>
              <a:spcAft>
                <a:spcPts val="800"/>
              </a:spcAft>
              <a:tabLst>
                <a:tab pos="457200" algn="l"/>
                <a:tab pos="4438650" algn="l"/>
              </a:tabLst>
            </a:pPr>
            <a:r>
              <a:rPr lang="en-US" sz="2000" b="1" kern="1000" dirty="0">
                <a:solidFill>
                  <a:srgbClr val="595959"/>
                </a:solidFill>
                <a:effectLst/>
                <a:latin typeface="Century Gothic" panose="020B0502020202020204" pitchFamily="34" charset="0"/>
                <a:ea typeface="Century Gothic" panose="020B0502020202020204" pitchFamily="34" charset="0"/>
                <a:cs typeface="Assistant" pitchFamily="2" charset="-79"/>
              </a:rPr>
              <a:t>Smartsheet link: </a:t>
            </a:r>
            <a:r>
              <a:rPr lang="en-IL" sz="1600"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https://app.smartsheet.com/b/form/5ecbd6f1b00341c18d74408559c8a970</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lvl="0" indent="0" algn="ctr">
              <a:lnSpc>
                <a:spcPct val="120000"/>
              </a:lnSpc>
              <a:spcBef>
                <a:spcPts val="200"/>
              </a:spcBef>
              <a:spcAft>
                <a:spcPts val="800"/>
              </a:spcAft>
              <a:buNone/>
              <a:tabLst>
                <a:tab pos="457200" algn="l"/>
                <a:tab pos="4438650" algn="l"/>
              </a:tabLst>
            </a:pPr>
            <a:endParaRPr lang="en-US" sz="1600" kern="1000" dirty="0">
              <a:solidFill>
                <a:srgbClr val="595959"/>
              </a:solidFill>
              <a:effectLst/>
              <a:latin typeface="Century Gothic" panose="020B0502020202020204" pitchFamily="34" charset="0"/>
              <a:ea typeface="Century Gothic" panose="020B0502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031FA6C6-73DE-A2F2-0AB6-41F2FDCDD4ED}"/>
              </a:ext>
            </a:extLst>
          </p:cNvPr>
          <p:cNvGrpSpPr/>
          <p:nvPr/>
        </p:nvGrpSpPr>
        <p:grpSpPr>
          <a:xfrm>
            <a:off x="978577" y="2586532"/>
            <a:ext cx="1941671" cy="1931554"/>
            <a:chOff x="1733107" y="2418907"/>
            <a:chExt cx="1941671" cy="1931554"/>
          </a:xfrm>
        </p:grpSpPr>
        <p:sp>
          <p:nvSpPr>
            <p:cNvPr id="2" name="Oval 1">
              <a:extLst>
                <a:ext uri="{FF2B5EF4-FFF2-40B4-BE49-F238E27FC236}">
                  <a16:creationId xmlns:a16="http://schemas.microsoft.com/office/drawing/2014/main" id="{E68CED29-BA68-8C08-2310-BF6568598B86}"/>
                </a:ext>
              </a:extLst>
            </p:cNvPr>
            <p:cNvSpPr/>
            <p:nvPr/>
          </p:nvSpPr>
          <p:spPr>
            <a:xfrm>
              <a:off x="1733107" y="2418907"/>
              <a:ext cx="1941671" cy="1931554"/>
            </a:xfrm>
            <a:prstGeom prst="ellipse">
              <a:avLst/>
            </a:prstGeom>
            <a:solidFill>
              <a:srgbClr val="112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00"/>
            </a:p>
          </p:txBody>
        </p:sp>
        <p:sp>
          <p:nvSpPr>
            <p:cNvPr id="11" name="TextBox 10">
              <a:extLst>
                <a:ext uri="{FF2B5EF4-FFF2-40B4-BE49-F238E27FC236}">
                  <a16:creationId xmlns:a16="http://schemas.microsoft.com/office/drawing/2014/main" id="{153F6264-4A31-1B94-717B-13CF8E997E8C}"/>
                </a:ext>
              </a:extLst>
            </p:cNvPr>
            <p:cNvSpPr txBox="1"/>
            <p:nvPr/>
          </p:nvSpPr>
          <p:spPr>
            <a:xfrm>
              <a:off x="1746124" y="3461585"/>
              <a:ext cx="1830017" cy="707886"/>
            </a:xfrm>
            <a:prstGeom prst="rect">
              <a:avLst/>
            </a:prstGeom>
            <a:noFill/>
          </p:spPr>
          <p:txBody>
            <a:bodyPr wrap="square">
              <a:spAutoFit/>
            </a:bodyPr>
            <a:lstStyle/>
            <a:p>
              <a:pPr algn="ctr"/>
              <a:r>
                <a:rPr kumimoji="0" lang="en-US" sz="2000" b="0" i="0" u="none" strike="noStrike" kern="1000" cap="none" spc="0" normalizeH="0" baseline="0" noProof="0" dirty="0">
                  <a:ln>
                    <a:noFill/>
                  </a:ln>
                  <a:solidFill>
                    <a:schemeClr val="bg1"/>
                  </a:solidFill>
                  <a:effectLst/>
                  <a:uLnTx/>
                  <a:uFillTx/>
                  <a:latin typeface="Century Gothic" panose="020B0502020202020204" pitchFamily="34" charset="0"/>
                  <a:ea typeface="Century Gothic" panose="020B0502020202020204" pitchFamily="34" charset="0"/>
                  <a:cs typeface="Assistant" pitchFamily="2" charset="-79"/>
                </a:rPr>
                <a:t>Knowledge </a:t>
              </a:r>
            </a:p>
            <a:p>
              <a:pPr algn="ctr"/>
              <a:r>
                <a:rPr kumimoji="0" lang="en-US" sz="2000" b="0" i="0" u="none" strike="noStrike" kern="1000" cap="none" spc="0" normalizeH="0" baseline="0" noProof="0" dirty="0">
                  <a:ln>
                    <a:noFill/>
                  </a:ln>
                  <a:solidFill>
                    <a:schemeClr val="bg1"/>
                  </a:solidFill>
                  <a:effectLst/>
                  <a:uLnTx/>
                  <a:uFillTx/>
                  <a:latin typeface="Century Gothic" panose="020B0502020202020204" pitchFamily="34" charset="0"/>
                  <a:ea typeface="Century Gothic" panose="020B0502020202020204" pitchFamily="34" charset="0"/>
                  <a:cs typeface="Assistant" pitchFamily="2" charset="-79"/>
                </a:rPr>
                <a:t>level </a:t>
              </a:r>
              <a:endParaRPr lang="he-IL" sz="2000" dirty="0">
                <a:solidFill>
                  <a:schemeClr val="bg1"/>
                </a:solidFill>
              </a:endParaRPr>
            </a:p>
          </p:txBody>
        </p:sp>
      </p:grpSp>
      <p:pic>
        <p:nvPicPr>
          <p:cNvPr id="6150" name="Picture 6" descr="Customer satisfaction - Free marketing icons">
            <a:extLst>
              <a:ext uri="{FF2B5EF4-FFF2-40B4-BE49-F238E27FC236}">
                <a16:creationId xmlns:a16="http://schemas.microsoft.com/office/drawing/2014/main" id="{DA3B7E2E-FABE-8499-A18C-7057369F2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515" y="1820286"/>
            <a:ext cx="2169794" cy="216979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tomer satisfaction - Free marketing icons">
            <a:extLst>
              <a:ext uri="{FF2B5EF4-FFF2-40B4-BE49-F238E27FC236}">
                <a16:creationId xmlns:a16="http://schemas.microsoft.com/office/drawing/2014/main" id="{B9940422-B250-D766-495B-CD017E390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445" y="1848444"/>
            <a:ext cx="2169794" cy="21697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tomer satisfaction - Free marketing icons">
            <a:extLst>
              <a:ext uri="{FF2B5EF4-FFF2-40B4-BE49-F238E27FC236}">
                <a16:creationId xmlns:a16="http://schemas.microsoft.com/office/drawing/2014/main" id="{B0A86FB8-8253-5518-99FE-974E4CE62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1445" y="1820286"/>
            <a:ext cx="2169794" cy="216979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alk bubbles - Free interface icons">
            <a:extLst>
              <a:ext uri="{FF2B5EF4-FFF2-40B4-BE49-F238E27FC236}">
                <a16:creationId xmlns:a16="http://schemas.microsoft.com/office/drawing/2014/main" id="{A99673E7-8DD8-FE8E-B9AC-DE08F37324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3018" y="4758708"/>
            <a:ext cx="1024803" cy="102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4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655F447-207A-92E0-980F-37B37C165109}"/>
              </a:ext>
            </a:extLst>
          </p:cNvPr>
          <p:cNvGrpSpPr/>
          <p:nvPr/>
        </p:nvGrpSpPr>
        <p:grpSpPr>
          <a:xfrm>
            <a:off x="5839849" y="1280196"/>
            <a:ext cx="4994728" cy="5103628"/>
            <a:chOff x="1998917" y="478465"/>
            <a:chExt cx="5468400" cy="5466809"/>
          </a:xfrm>
        </p:grpSpPr>
        <p:sp>
          <p:nvSpPr>
            <p:cNvPr id="18" name="Oval 17">
              <a:extLst>
                <a:ext uri="{FF2B5EF4-FFF2-40B4-BE49-F238E27FC236}">
                  <a16:creationId xmlns:a16="http://schemas.microsoft.com/office/drawing/2014/main" id="{58656961-E8DF-1E79-4A82-16491D64721F}"/>
                </a:ext>
              </a:extLst>
            </p:cNvPr>
            <p:cNvSpPr/>
            <p:nvPr/>
          </p:nvSpPr>
          <p:spPr>
            <a:xfrm>
              <a:off x="1998917" y="478465"/>
              <a:ext cx="5468400" cy="5466809"/>
            </a:xfrm>
            <a:prstGeom prst="ellipse">
              <a:avLst/>
            </a:prstGeom>
            <a:solidFill>
              <a:schemeClr val="bg1"/>
            </a:solidFill>
            <a:ln w="3175">
              <a:solidFill>
                <a:srgbClr val="547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20" name="Oval 19">
              <a:extLst>
                <a:ext uri="{FF2B5EF4-FFF2-40B4-BE49-F238E27FC236}">
                  <a16:creationId xmlns:a16="http://schemas.microsoft.com/office/drawing/2014/main" id="{680F1CBF-1B6B-006D-95E9-293CFBC3F3FE}"/>
                </a:ext>
              </a:extLst>
            </p:cNvPr>
            <p:cNvSpPr/>
            <p:nvPr/>
          </p:nvSpPr>
          <p:spPr>
            <a:xfrm>
              <a:off x="2132115" y="601869"/>
              <a:ext cx="5220000" cy="5220000"/>
            </a:xfrm>
            <a:prstGeom prst="ellipse">
              <a:avLst/>
            </a:prstGeom>
            <a:solidFill>
              <a:schemeClr val="bg1"/>
            </a:solidFill>
            <a:ln w="3175">
              <a:solidFill>
                <a:srgbClr val="F0C4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grpSp>
          <p:nvGrpSpPr>
            <p:cNvPr id="19" name="Group 18">
              <a:extLst>
                <a:ext uri="{FF2B5EF4-FFF2-40B4-BE49-F238E27FC236}">
                  <a16:creationId xmlns:a16="http://schemas.microsoft.com/office/drawing/2014/main" id="{6BA7D258-ADDA-0563-6D87-048BADEC6A74}"/>
                </a:ext>
              </a:extLst>
            </p:cNvPr>
            <p:cNvGrpSpPr/>
            <p:nvPr/>
          </p:nvGrpSpPr>
          <p:grpSpPr>
            <a:xfrm>
              <a:off x="2290427" y="778454"/>
              <a:ext cx="4876800" cy="4876800"/>
              <a:chOff x="6904957" y="821605"/>
              <a:chExt cx="4876800" cy="4876800"/>
            </a:xfrm>
          </p:grpSpPr>
          <p:pic>
            <p:nvPicPr>
              <p:cNvPr id="1032" name="Picture 8" descr="Hard hat - Free construction and tools icons">
                <a:extLst>
                  <a:ext uri="{FF2B5EF4-FFF2-40B4-BE49-F238E27FC236}">
                    <a16:creationId xmlns:a16="http://schemas.microsoft.com/office/drawing/2014/main" id="{F4A08C92-ECBC-C3E4-1A33-D623B475C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957" y="821605"/>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C85D0C-0FEF-5FCD-B353-9684357920DF}"/>
                  </a:ext>
                </a:extLst>
              </p:cNvPr>
              <p:cNvSpPr txBox="1"/>
              <p:nvPr/>
            </p:nvSpPr>
            <p:spPr>
              <a:xfrm>
                <a:off x="7574131" y="2878176"/>
                <a:ext cx="3538452" cy="923330"/>
              </a:xfrm>
              <a:prstGeom prst="rect">
                <a:avLst/>
              </a:prstGeom>
              <a:noFill/>
            </p:spPr>
            <p:txBody>
              <a:bodyPr wrap="square" rtlCol="1">
                <a:spAutoFit/>
              </a:bodyPr>
              <a:lstStyle/>
              <a:p>
                <a:pPr algn="ctr"/>
                <a:r>
                  <a:rPr lang="en-US" sz="5400" dirty="0">
                    <a:solidFill>
                      <a:srgbClr val="3F5C6C"/>
                    </a:solidFill>
                  </a:rPr>
                  <a:t>ON-SITE</a:t>
                </a:r>
                <a:r>
                  <a:rPr lang="en-US" sz="4400" dirty="0">
                    <a:solidFill>
                      <a:srgbClr val="3F5C6C"/>
                    </a:solidFill>
                  </a:rPr>
                  <a:t> </a:t>
                </a:r>
              </a:p>
            </p:txBody>
          </p:sp>
          <p:sp>
            <p:nvSpPr>
              <p:cNvPr id="11" name="Flowchart: Delay 10">
                <a:extLst>
                  <a:ext uri="{FF2B5EF4-FFF2-40B4-BE49-F238E27FC236}">
                    <a16:creationId xmlns:a16="http://schemas.microsoft.com/office/drawing/2014/main" id="{830ABB9E-D7B7-E65F-9762-C889FD2F8B22}"/>
                  </a:ext>
                </a:extLst>
              </p:cNvPr>
              <p:cNvSpPr/>
              <p:nvPr/>
            </p:nvSpPr>
            <p:spPr>
              <a:xfrm rot="5400000">
                <a:off x="8440147" y="3427268"/>
                <a:ext cx="1715942" cy="2253767"/>
              </a:xfrm>
              <a:prstGeom prst="flowChartDelay">
                <a:avLst/>
              </a:prstGeom>
              <a:solidFill>
                <a:srgbClr val="547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p>
            </p:txBody>
          </p:sp>
          <p:sp>
            <p:nvSpPr>
              <p:cNvPr id="10" name="TextBox 9">
                <a:extLst>
                  <a:ext uri="{FF2B5EF4-FFF2-40B4-BE49-F238E27FC236}">
                    <a16:creationId xmlns:a16="http://schemas.microsoft.com/office/drawing/2014/main" id="{0E17ACB1-959B-A346-1F4A-043D23ECC6EF}"/>
                  </a:ext>
                </a:extLst>
              </p:cNvPr>
              <p:cNvSpPr txBox="1"/>
              <p:nvPr/>
            </p:nvSpPr>
            <p:spPr>
              <a:xfrm>
                <a:off x="7606810" y="3658084"/>
                <a:ext cx="353845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Intel Clear"/>
                  </a:rPr>
                  <a:t>INSIGHTS</a:t>
                </a:r>
                <a:endParaRPr kumimoji="0" lang="he-IL" sz="4800" b="0" i="0" u="none" strike="noStrike" kern="1200" cap="none" spc="0" normalizeH="0" baseline="0" noProof="0" dirty="0">
                  <a:ln>
                    <a:noFill/>
                  </a:ln>
                  <a:solidFill>
                    <a:srgbClr val="FFFFFF"/>
                  </a:solidFill>
                  <a:effectLst/>
                  <a:uLnTx/>
                  <a:uFillTx/>
                  <a:latin typeface="Intel Clear"/>
                </a:endParaRPr>
              </a:p>
            </p:txBody>
          </p:sp>
          <p:pic>
            <p:nvPicPr>
              <p:cNvPr id="1028" name="Picture 4" descr="Insight icon black sign with editable Royalty Free Vector">
                <a:extLst>
                  <a:ext uri="{FF2B5EF4-FFF2-40B4-BE49-F238E27FC236}">
                    <a16:creationId xmlns:a16="http://schemas.microsoft.com/office/drawing/2014/main" id="{F0CBD1C0-10B8-067A-5834-D32C9BCD675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609" t="6822" r="13888" b="22481"/>
              <a:stretch/>
            </p:blipFill>
            <p:spPr bwMode="auto">
              <a:xfrm>
                <a:off x="8677838" y="1415495"/>
                <a:ext cx="1404281" cy="14788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C039CA6-917F-880B-48A4-F86225D18131}"/>
                  </a:ext>
                </a:extLst>
              </p:cNvPr>
              <p:cNvSpPr txBox="1"/>
              <p:nvPr/>
            </p:nvSpPr>
            <p:spPr>
              <a:xfrm>
                <a:off x="8665138" y="955877"/>
                <a:ext cx="140428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Intel Clear"/>
                  </a:rPr>
                  <a:t>DECEMBER</a:t>
                </a:r>
                <a:endParaRPr kumimoji="0" lang="he-IL" sz="1200" b="0" i="0" u="none" strike="noStrike" kern="1200" cap="none" spc="0" normalizeH="0" baseline="0" noProof="0" dirty="0">
                  <a:ln>
                    <a:noFill/>
                  </a:ln>
                  <a:effectLst/>
                  <a:uLnTx/>
                  <a:uFillTx/>
                  <a:latin typeface="Intel Clear"/>
                </a:endParaRPr>
              </a:p>
            </p:txBody>
          </p:sp>
          <p:pic>
            <p:nvPicPr>
              <p:cNvPr id="13" name="Picture 12" descr="A black background with white text&#10;&#10;Description automatically generated">
                <a:extLst>
                  <a:ext uri="{FF2B5EF4-FFF2-40B4-BE49-F238E27FC236}">
                    <a16:creationId xmlns:a16="http://schemas.microsoft.com/office/drawing/2014/main" id="{04DE1F83-052B-015F-2C6C-8C5BCCE673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092" y="4619510"/>
                <a:ext cx="1877887" cy="587406"/>
              </a:xfrm>
              <a:prstGeom prst="rect">
                <a:avLst/>
              </a:prstGeom>
            </p:spPr>
          </p:pic>
          <p:sp>
            <p:nvSpPr>
              <p:cNvPr id="17" name="TextBox 16">
                <a:extLst>
                  <a:ext uri="{FF2B5EF4-FFF2-40B4-BE49-F238E27FC236}">
                    <a16:creationId xmlns:a16="http://schemas.microsoft.com/office/drawing/2014/main" id="{6FD60C71-AD2D-08C7-20F1-BD01DDE3563F}"/>
                  </a:ext>
                </a:extLst>
              </p:cNvPr>
              <p:cNvSpPr txBox="1"/>
              <p:nvPr/>
            </p:nvSpPr>
            <p:spPr>
              <a:xfrm>
                <a:off x="9056582" y="1155094"/>
                <a:ext cx="707189" cy="338554"/>
              </a:xfrm>
              <a:prstGeom prst="rect">
                <a:avLst/>
              </a:prstGeom>
              <a:noFill/>
            </p:spPr>
            <p:txBody>
              <a:bodyPr wrap="square">
                <a:spAutoFit/>
              </a:bodyPr>
              <a:lstStyle/>
              <a:p>
                <a:r>
                  <a:rPr kumimoji="0" lang="en-US" sz="1600" b="0" i="0" u="none" strike="noStrike" kern="1200" cap="none" spc="0" normalizeH="0" baseline="0" noProof="0" dirty="0">
                    <a:ln>
                      <a:noFill/>
                    </a:ln>
                    <a:solidFill>
                      <a:srgbClr val="3F5C6C"/>
                    </a:solidFill>
                    <a:effectLst/>
                    <a:uLnTx/>
                    <a:uFillTx/>
                    <a:latin typeface="Intel Clear"/>
                  </a:rPr>
                  <a:t>2024</a:t>
                </a:r>
                <a:endParaRPr lang="he-IL" sz="1400" dirty="0">
                  <a:solidFill>
                    <a:srgbClr val="3F5C6C"/>
                  </a:solidFill>
                </a:endParaRPr>
              </a:p>
            </p:txBody>
          </p:sp>
        </p:grpSp>
      </p:grpSp>
      <p:sp>
        <p:nvSpPr>
          <p:cNvPr id="25" name="Content Placeholder 2">
            <a:extLst>
              <a:ext uri="{FF2B5EF4-FFF2-40B4-BE49-F238E27FC236}">
                <a16:creationId xmlns:a16="http://schemas.microsoft.com/office/drawing/2014/main" id="{219AC731-F5D3-1A70-5D50-92093175CD34}"/>
              </a:ext>
            </a:extLst>
          </p:cNvPr>
          <p:cNvSpPr txBox="1">
            <a:spLocks/>
          </p:cNvSpPr>
          <p:nvPr/>
        </p:nvSpPr>
        <p:spPr>
          <a:xfrm>
            <a:off x="471487" y="1756383"/>
            <a:ext cx="11249026" cy="304241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000" b="0" i="0" kern="1200">
                <a:solidFill>
                  <a:schemeClr val="bg2"/>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bg2"/>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bg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400" b="0" i="0" kern="1200">
                <a:solidFill>
                  <a:schemeClr val="bg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200" b="0" i="0" kern="1200">
                <a:solidFill>
                  <a:schemeClr val="bg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200"/>
              </a:spcBef>
              <a:spcAft>
                <a:spcPts val="800"/>
              </a:spcAft>
              <a:buFont typeface="IntelOne Display Regular" panose="020B0503020203020204" pitchFamily="34" charset="0"/>
              <a:buNone/>
              <a:tabLst>
                <a:tab pos="457200" algn="l"/>
                <a:tab pos="4438650" algn="l"/>
              </a:tabLst>
            </a:pPr>
            <a:r>
              <a:rPr lang="en-US" sz="2400" b="1" kern="1000" dirty="0">
                <a:solidFill>
                  <a:srgbClr val="595959"/>
                </a:solidFill>
                <a:ea typeface="Century Gothic" panose="020B0502020202020204" pitchFamily="34" charset="0"/>
                <a:cs typeface="Assistant" pitchFamily="2" charset="-79"/>
              </a:rPr>
              <a:t>On-site Insights field tour </a:t>
            </a:r>
            <a:r>
              <a:rPr lang="en-US" sz="2400" b="1" kern="1000" dirty="0">
                <a:solidFill>
                  <a:srgbClr val="595959"/>
                </a:solidFill>
                <a:ea typeface="Century Gothic" panose="020B0502020202020204" pitchFamily="34" charset="0"/>
                <a:cs typeface="Assistant" pitchFamily="2" charset="-79"/>
                <a:sym typeface="Wingdings" panose="05000000000000000000" pitchFamily="2" charset="2"/>
              </a:rPr>
              <a:t>- Closing</a:t>
            </a:r>
            <a:endParaRPr lang="en-US" sz="1800" kern="1000" dirty="0">
              <a:solidFill>
                <a:srgbClr val="595959"/>
              </a:solidFill>
              <a:ea typeface="Century Gothic" panose="020B0502020202020204" pitchFamily="34" charset="0"/>
              <a:cs typeface="Arial" panose="020B0604020202020204" pitchFamily="34" charset="0"/>
            </a:endParaRPr>
          </a:p>
          <a:p>
            <a:endParaRPr lang="he-IL" dirty="0"/>
          </a:p>
        </p:txBody>
      </p:sp>
      <p:sp>
        <p:nvSpPr>
          <p:cNvPr id="26" name="Title 4">
            <a:extLst>
              <a:ext uri="{FF2B5EF4-FFF2-40B4-BE49-F238E27FC236}">
                <a16:creationId xmlns:a16="http://schemas.microsoft.com/office/drawing/2014/main" id="{2CE95066-8FF7-F65C-043C-31B4A1117218}"/>
              </a:ext>
            </a:extLst>
          </p:cNvPr>
          <p:cNvSpPr>
            <a:spLocks noGrp="1"/>
          </p:cNvSpPr>
          <p:nvPr>
            <p:ph type="title"/>
          </p:nvPr>
        </p:nvSpPr>
        <p:spPr>
          <a:xfrm>
            <a:off x="466724" y="221694"/>
            <a:ext cx="11249026" cy="1199822"/>
          </a:xfrm>
        </p:spPr>
        <p:txBody>
          <a:bodyPr/>
          <a:lstStyle/>
          <a:p>
            <a:r>
              <a:rPr lang="en-US" dirty="0"/>
              <a:t>On-Site Insights </a:t>
            </a:r>
            <a:br>
              <a:rPr lang="en-US" dirty="0"/>
            </a:br>
            <a:r>
              <a:rPr lang="en-US" sz="2400" dirty="0"/>
              <a:t>Building a Safer Workplace</a:t>
            </a:r>
            <a:endParaRPr lang="en-IL" dirty="0"/>
          </a:p>
        </p:txBody>
      </p:sp>
      <p:sp>
        <p:nvSpPr>
          <p:cNvPr id="28" name="Content Placeholder 27">
            <a:extLst>
              <a:ext uri="{FF2B5EF4-FFF2-40B4-BE49-F238E27FC236}">
                <a16:creationId xmlns:a16="http://schemas.microsoft.com/office/drawing/2014/main" id="{9EA3164A-C8C3-BFDC-535B-285BFEDC8281}"/>
              </a:ext>
            </a:extLst>
          </p:cNvPr>
          <p:cNvSpPr>
            <a:spLocks noGrp="1"/>
          </p:cNvSpPr>
          <p:nvPr>
            <p:ph idx="1"/>
          </p:nvPr>
        </p:nvSpPr>
        <p:spPr>
          <a:xfrm>
            <a:off x="466724" y="2817628"/>
            <a:ext cx="4836913" cy="3359336"/>
          </a:xfrm>
        </p:spPr>
        <p:txBody>
          <a:bodyPr/>
          <a:lstStyle/>
          <a:p>
            <a:pPr lvl="0">
              <a:lnSpc>
                <a:spcPct val="120000"/>
              </a:lnSpc>
              <a:spcBef>
                <a:spcPts val="200"/>
              </a:spcBef>
              <a:spcAft>
                <a:spcPts val="800"/>
              </a:spcAft>
              <a:buSzPts val="1000"/>
              <a:tabLst>
                <a:tab pos="457200" algn="l"/>
                <a:tab pos="4438650" algn="l"/>
              </a:tabLst>
            </a:pPr>
            <a:r>
              <a:rPr lang="en-US" sz="2000" kern="1000" dirty="0">
                <a:solidFill>
                  <a:srgbClr val="595959"/>
                </a:solidFill>
                <a:effectLst/>
                <a:latin typeface="Century Gothic" panose="020B0502020202020204" pitchFamily="34" charset="0"/>
                <a:ea typeface="Century Gothic" panose="020B0502020202020204" pitchFamily="34" charset="0"/>
                <a:cs typeface="Assistant" pitchFamily="2" charset="-79"/>
              </a:rPr>
              <a:t>Distribute hard hat stickers to the workers. </a:t>
            </a:r>
            <a:endParaRPr lang="en-US" sz="2000" kern="1000" dirty="0">
              <a:solidFill>
                <a:srgbClr val="595959"/>
              </a:solidFill>
              <a:effectLst/>
              <a:latin typeface="Century Gothic" panose="020B0502020202020204" pitchFamily="34" charset="0"/>
              <a:ea typeface="Century Gothic" panose="020B0502020202020204" pitchFamily="34" charset="0"/>
              <a:cs typeface="Arial" panose="020B0604020202020204" pitchFamily="34" charset="0"/>
            </a:endParaRPr>
          </a:p>
          <a:p>
            <a:r>
              <a:rPr lang="en-US" sz="2000" kern="1000" dirty="0">
                <a:solidFill>
                  <a:srgbClr val="595959"/>
                </a:solidFill>
                <a:effectLst/>
                <a:latin typeface="Century Gothic" panose="020B0502020202020204" pitchFamily="34" charset="0"/>
                <a:ea typeface="Century Gothic" panose="020B0502020202020204" pitchFamily="34" charset="0"/>
                <a:cs typeface="Assistant" pitchFamily="2" charset="-79"/>
              </a:rPr>
              <a:t>Thank everyone for their participation and encourage them to apply the safe practices daily</a:t>
            </a:r>
            <a:endParaRPr lang="he-IL" dirty="0"/>
          </a:p>
          <a:p>
            <a:endParaRPr lang="he-IL" dirty="0"/>
          </a:p>
        </p:txBody>
      </p:sp>
    </p:spTree>
    <p:extLst>
      <p:ext uri="{BB962C8B-B14F-4D97-AF65-F5344CB8AC3E}">
        <p14:creationId xmlns:p14="http://schemas.microsoft.com/office/powerpoint/2010/main" val="332895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14F5-FF4D-A71E-82A2-4D38234336DF}"/>
              </a:ext>
            </a:extLst>
          </p:cNvPr>
          <p:cNvSpPr>
            <a:spLocks noGrp="1"/>
          </p:cNvSpPr>
          <p:nvPr>
            <p:ph type="title"/>
          </p:nvPr>
        </p:nvSpPr>
        <p:spPr/>
        <p:txBody>
          <a:bodyPr/>
          <a:lstStyle/>
          <a:p>
            <a:r>
              <a:rPr lang="en-US" dirty="0"/>
              <a:t>On-Site Insights </a:t>
            </a:r>
            <a:br>
              <a:rPr lang="en-US" dirty="0"/>
            </a:br>
            <a:r>
              <a:rPr lang="en-US" sz="3600" dirty="0"/>
              <a:t>Building a Safer Workplace</a:t>
            </a:r>
            <a:endParaRPr lang="he-IL" dirty="0"/>
          </a:p>
        </p:txBody>
      </p:sp>
      <p:sp>
        <p:nvSpPr>
          <p:cNvPr id="3" name="Content Placeholder 2">
            <a:extLst>
              <a:ext uri="{FF2B5EF4-FFF2-40B4-BE49-F238E27FC236}">
                <a16:creationId xmlns:a16="http://schemas.microsoft.com/office/drawing/2014/main" id="{14CF6C08-A819-8C38-7167-58F5EA111CCB}"/>
              </a:ext>
            </a:extLst>
          </p:cNvPr>
          <p:cNvSpPr>
            <a:spLocks noGrp="1"/>
          </p:cNvSpPr>
          <p:nvPr>
            <p:ph idx="1"/>
          </p:nvPr>
        </p:nvSpPr>
        <p:spPr/>
        <p:txBody>
          <a:bodyPr/>
          <a:lstStyle/>
          <a:p>
            <a:pPr marL="0" indent="0">
              <a:buNone/>
            </a:pPr>
            <a:r>
              <a:rPr lang="en-US" dirty="0"/>
              <a:t>The process</a:t>
            </a:r>
            <a:endParaRPr lang="he-IL" dirty="0"/>
          </a:p>
        </p:txBody>
      </p:sp>
      <p:sp>
        <p:nvSpPr>
          <p:cNvPr id="4" name="Rectangle: Rounded Corners 3">
            <a:extLst>
              <a:ext uri="{FF2B5EF4-FFF2-40B4-BE49-F238E27FC236}">
                <a16:creationId xmlns:a16="http://schemas.microsoft.com/office/drawing/2014/main" id="{2044AC4B-5C84-739E-F11E-84B94A0B4566}"/>
              </a:ext>
            </a:extLst>
          </p:cNvPr>
          <p:cNvSpPr/>
          <p:nvPr/>
        </p:nvSpPr>
        <p:spPr>
          <a:xfrm>
            <a:off x="744279" y="2392326"/>
            <a:ext cx="2147777" cy="1169581"/>
          </a:xfrm>
          <a:prstGeom prst="roundRect">
            <a:avLst/>
          </a:prstGeom>
          <a:solidFill>
            <a:srgbClr val="112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00">
              <a:latin typeface="Century Gothic" panose="020B0502020202020204" pitchFamily="34" charset="0"/>
            </a:endParaRPr>
          </a:p>
        </p:txBody>
      </p:sp>
      <p:sp>
        <p:nvSpPr>
          <p:cNvPr id="5" name="TextBox 4">
            <a:extLst>
              <a:ext uri="{FF2B5EF4-FFF2-40B4-BE49-F238E27FC236}">
                <a16:creationId xmlns:a16="http://schemas.microsoft.com/office/drawing/2014/main" id="{5C18D593-CD21-FCB4-C491-0E9036B07EE9}"/>
              </a:ext>
            </a:extLst>
          </p:cNvPr>
          <p:cNvSpPr txBox="1"/>
          <p:nvPr/>
        </p:nvSpPr>
        <p:spPr>
          <a:xfrm>
            <a:off x="946298" y="3832010"/>
            <a:ext cx="2147776" cy="1877437"/>
          </a:xfrm>
          <a:prstGeom prst="rect">
            <a:avLst/>
          </a:prstGeom>
          <a:noFill/>
        </p:spPr>
        <p:txBody>
          <a:bodyPr wrap="square" rtlCol="1">
            <a:spAutoFit/>
          </a:bodyPr>
          <a:lstStyle/>
          <a:p>
            <a:r>
              <a:rPr lang="en-US" sz="1600" dirty="0">
                <a:solidFill>
                  <a:schemeClr val="tx1">
                    <a:lumMod val="75000"/>
                    <a:lumOff val="25000"/>
                  </a:schemeClr>
                </a:solidFill>
                <a:latin typeface="Century Gothic" panose="020B0502020202020204" pitchFamily="34" charset="0"/>
              </a:rPr>
              <a:t>CEHS send a Kit with:</a:t>
            </a:r>
          </a:p>
          <a:p>
            <a:pPr marL="285750"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LLs of safety events </a:t>
            </a:r>
          </a:p>
          <a:p>
            <a:pPr marL="285750"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hard hat Stickers </a:t>
            </a:r>
          </a:p>
          <a:p>
            <a:pPr marL="285750"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Smartsheet link to upload info</a:t>
            </a:r>
            <a:endParaRPr lang="he-IL" sz="1600" dirty="0">
              <a:solidFill>
                <a:schemeClr val="tx1">
                  <a:lumMod val="75000"/>
                  <a:lumOff val="25000"/>
                </a:schemeClr>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FB2C65D0-425A-5062-DC13-9F95D2BA3EC8}"/>
              </a:ext>
            </a:extLst>
          </p:cNvPr>
          <p:cNvSpPr/>
          <p:nvPr/>
        </p:nvSpPr>
        <p:spPr>
          <a:xfrm>
            <a:off x="3169611" y="2392326"/>
            <a:ext cx="2147777" cy="1169581"/>
          </a:xfrm>
          <a:prstGeom prst="roundRect">
            <a:avLst/>
          </a:prstGeom>
          <a:solidFill>
            <a:srgbClr val="112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00">
              <a:latin typeface="Century Gothic" panose="020B0502020202020204" pitchFamily="34" charset="0"/>
            </a:endParaRPr>
          </a:p>
        </p:txBody>
      </p:sp>
      <p:sp>
        <p:nvSpPr>
          <p:cNvPr id="8" name="TextBox 7">
            <a:extLst>
              <a:ext uri="{FF2B5EF4-FFF2-40B4-BE49-F238E27FC236}">
                <a16:creationId xmlns:a16="http://schemas.microsoft.com/office/drawing/2014/main" id="{D9508332-A15A-9586-AA45-166A743ADD11}"/>
              </a:ext>
            </a:extLst>
          </p:cNvPr>
          <p:cNvSpPr txBox="1"/>
          <p:nvPr/>
        </p:nvSpPr>
        <p:spPr>
          <a:xfrm>
            <a:off x="946297" y="2606677"/>
            <a:ext cx="1743740" cy="707886"/>
          </a:xfrm>
          <a:prstGeom prst="rect">
            <a:avLst/>
          </a:prstGeom>
          <a:noFill/>
        </p:spPr>
        <p:txBody>
          <a:bodyPr wrap="square" rtlCol="1">
            <a:spAutoFit/>
          </a:bodyPr>
          <a:lstStyle/>
          <a:p>
            <a:pPr algn="ctr"/>
            <a:r>
              <a:rPr lang="en-US" sz="2000" dirty="0">
                <a:solidFill>
                  <a:schemeClr val="bg1"/>
                </a:solidFill>
                <a:latin typeface="Century Gothic" panose="020B0502020202020204" pitchFamily="34" charset="0"/>
              </a:rPr>
              <a:t>Sharing materials</a:t>
            </a:r>
            <a:endParaRPr lang="he-IL"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1E384A74-888D-894D-2004-AF5E456402C6}"/>
              </a:ext>
            </a:extLst>
          </p:cNvPr>
          <p:cNvSpPr txBox="1"/>
          <p:nvPr/>
        </p:nvSpPr>
        <p:spPr>
          <a:xfrm>
            <a:off x="3433095" y="2529718"/>
            <a:ext cx="1743740" cy="923330"/>
          </a:xfrm>
          <a:prstGeom prst="rect">
            <a:avLst/>
          </a:prstGeom>
          <a:noFill/>
        </p:spPr>
        <p:txBody>
          <a:bodyPr wrap="square" rtlCol="1">
            <a:spAutoFit/>
          </a:bodyPr>
          <a:lstStyle/>
          <a:p>
            <a:pPr algn="ctr"/>
            <a:r>
              <a:rPr lang="en-US" dirty="0">
                <a:solidFill>
                  <a:schemeClr val="bg1"/>
                </a:solidFill>
                <a:latin typeface="Century Gothic" panose="020B0502020202020204" pitchFamily="34" charset="0"/>
              </a:rPr>
              <a:t>Perform On-site Insights field tour</a:t>
            </a:r>
            <a:endParaRPr lang="he-IL"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A2ADB4C4-943A-AD08-B1E8-30B0B73229D8}"/>
              </a:ext>
            </a:extLst>
          </p:cNvPr>
          <p:cNvSpPr txBox="1"/>
          <p:nvPr/>
        </p:nvSpPr>
        <p:spPr>
          <a:xfrm>
            <a:off x="3320903" y="3832009"/>
            <a:ext cx="2147776" cy="1077218"/>
          </a:xfrm>
          <a:prstGeom prst="rect">
            <a:avLst/>
          </a:prstGeom>
          <a:noFill/>
        </p:spPr>
        <p:txBody>
          <a:bodyPr wrap="square" rtlCol="1">
            <a:spAutoFit/>
          </a:bodyPr>
          <a:lstStyle/>
          <a:p>
            <a:r>
              <a:rPr lang="en-US" sz="1600" dirty="0">
                <a:solidFill>
                  <a:schemeClr val="tx1">
                    <a:lumMod val="75000"/>
                    <a:lumOff val="25000"/>
                  </a:schemeClr>
                </a:solidFill>
                <a:latin typeface="Century Gothic" panose="020B0502020202020204" pitchFamily="34" charset="0"/>
              </a:rPr>
              <a:t>Safety officer ask the 4 questions</a:t>
            </a:r>
          </a:p>
          <a:p>
            <a:r>
              <a:rPr lang="en-US" sz="1600" dirty="0">
                <a:solidFill>
                  <a:schemeClr val="tx1">
                    <a:lumMod val="75000"/>
                    <a:lumOff val="25000"/>
                  </a:schemeClr>
                </a:solidFill>
                <a:latin typeface="Century Gothic" panose="020B0502020202020204" pitchFamily="34" charset="0"/>
              </a:rPr>
              <a:t>Fill out the </a:t>
            </a:r>
            <a:r>
              <a:rPr lang="en-US" sz="1600" dirty="0" err="1">
                <a:solidFill>
                  <a:schemeClr val="tx1">
                    <a:lumMod val="75000"/>
                    <a:lumOff val="25000"/>
                  </a:schemeClr>
                </a:solidFill>
                <a:latin typeface="Century Gothic" panose="020B0502020202020204" pitchFamily="34" charset="0"/>
              </a:rPr>
              <a:t>smartsheet</a:t>
            </a:r>
            <a:r>
              <a:rPr lang="en-US" sz="1600" dirty="0">
                <a:solidFill>
                  <a:schemeClr val="tx1">
                    <a:lumMod val="75000"/>
                    <a:lumOff val="25000"/>
                  </a:schemeClr>
                </a:solidFill>
                <a:latin typeface="Century Gothic" panose="020B0502020202020204" pitchFamily="34" charset="0"/>
              </a:rPr>
              <a:t> link</a:t>
            </a:r>
            <a:endParaRPr lang="he-IL" sz="1600" dirty="0">
              <a:solidFill>
                <a:schemeClr val="tx1">
                  <a:lumMod val="75000"/>
                  <a:lumOff val="25000"/>
                </a:schemeClr>
              </a:solidFill>
              <a:latin typeface="Century Gothic" panose="020B0502020202020204" pitchFamily="34" charset="0"/>
            </a:endParaRPr>
          </a:p>
        </p:txBody>
      </p:sp>
      <p:sp>
        <p:nvSpPr>
          <p:cNvPr id="11" name="Oval 10">
            <a:extLst>
              <a:ext uri="{FF2B5EF4-FFF2-40B4-BE49-F238E27FC236}">
                <a16:creationId xmlns:a16="http://schemas.microsoft.com/office/drawing/2014/main" id="{797800B5-B223-D0E9-4081-1789DCF8DFB2}"/>
              </a:ext>
            </a:extLst>
          </p:cNvPr>
          <p:cNvSpPr/>
          <p:nvPr/>
        </p:nvSpPr>
        <p:spPr>
          <a:xfrm>
            <a:off x="10086208" y="361219"/>
            <a:ext cx="1096825" cy="119982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pic>
        <p:nvPicPr>
          <p:cNvPr id="12" name="Picture 4" descr="Insight icon black sign with editable Royalty Free Vector">
            <a:extLst>
              <a:ext uri="{FF2B5EF4-FFF2-40B4-BE49-F238E27FC236}">
                <a16:creationId xmlns:a16="http://schemas.microsoft.com/office/drawing/2014/main" id="{C09535CC-4434-6F93-72E4-8593F574984B}"/>
              </a:ext>
            </a:extLst>
          </p:cNvPr>
          <p:cNvPicPr>
            <a:picLocks noChangeAspect="1" noChangeArrowheads="1"/>
          </p:cNvPicPr>
          <p:nvPr/>
        </p:nvPicPr>
        <p:blipFill rotWithShape="1">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09" t="6822" r="13888" b="22481"/>
          <a:stretch/>
        </p:blipFill>
        <p:spPr bwMode="auto">
          <a:xfrm>
            <a:off x="9932481" y="221694"/>
            <a:ext cx="1404281" cy="147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2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Questions?</a:t>
            </a:r>
            <a:endParaRPr lang="en-GB" dirty="0"/>
          </a:p>
        </p:txBody>
      </p:sp>
    </p:spTree>
    <p:extLst>
      <p:ext uri="{BB962C8B-B14F-4D97-AF65-F5344CB8AC3E}">
        <p14:creationId xmlns:p14="http://schemas.microsoft.com/office/powerpoint/2010/main" val="53171687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786202" y="1845275"/>
            <a:ext cx="8985668" cy="2051222"/>
          </a:xfrm>
        </p:spPr>
        <p:txBody>
          <a:bodyPr/>
          <a:lstStyle/>
          <a:p>
            <a:r>
              <a:rPr lang="en-US" dirty="0"/>
              <a:t>Sparrow EHS Managers’ Meeting</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786202" y="4858429"/>
            <a:ext cx="3911160" cy="868680"/>
          </a:xfrm>
        </p:spPr>
        <p:txBody>
          <a:bodyPr>
            <a:normAutofit/>
          </a:bodyPr>
          <a:lstStyle/>
          <a:p>
            <a:pPr marL="0" indent="0">
              <a:buNone/>
            </a:pPr>
            <a:r>
              <a:rPr lang="en-US" sz="2800" dirty="0"/>
              <a:t>February 23, 2025</a:t>
            </a:r>
            <a:br>
              <a:rPr lang="en-US" sz="2800" dirty="0"/>
            </a:br>
            <a:r>
              <a:rPr lang="en-US" sz="2800" dirty="0"/>
              <a:t>WW09</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Agenda</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a:t>
            </a:fld>
            <a:endParaRPr lang="en-US" dirty="0"/>
          </a:p>
        </p:txBody>
      </p:sp>
      <p:sp>
        <p:nvSpPr>
          <p:cNvPr id="7" name="Text Placeholder 6">
            <a:extLst>
              <a:ext uri="{FF2B5EF4-FFF2-40B4-BE49-F238E27FC236}">
                <a16:creationId xmlns:a16="http://schemas.microsoft.com/office/drawing/2014/main" id="{B74126B4-1E6C-4FFF-9282-40E18A85A07F}"/>
              </a:ext>
            </a:extLst>
          </p:cNvPr>
          <p:cNvSpPr>
            <a:spLocks noGrp="1"/>
          </p:cNvSpPr>
          <p:nvPr>
            <p:ph type="body" sz="quarter" idx="1"/>
          </p:nvPr>
        </p:nvSpPr>
        <p:spPr>
          <a:xfrm>
            <a:off x="444499" y="1532238"/>
            <a:ext cx="10240917" cy="4596713"/>
          </a:xfrm>
        </p:spPr>
        <p:txBody>
          <a:bodyPr>
            <a:normAutofit/>
          </a:bodyPr>
          <a:lstStyle/>
          <a:p>
            <a:pPr marL="342900" marR="0" lvl="0" indent="-342900" algn="l">
              <a:spcBef>
                <a:spcPts val="0"/>
              </a:spcBef>
              <a:spcAft>
                <a:spcPts val="0"/>
              </a:spcAft>
              <a:buFont typeface="Arial" panose="020B0604020202020204" pitchFamily="34" charset="0"/>
              <a:buChar char="•"/>
              <a:tabLst>
                <a:tab pos="457200" algn="l"/>
              </a:tabLst>
            </a:pPr>
            <a:r>
              <a:rPr lang="en-US" sz="2400" dirty="0"/>
              <a:t>General Topics and News- </a:t>
            </a:r>
            <a:r>
              <a:rPr lang="en-US" sz="2400" dirty="0">
                <a:solidFill>
                  <a:schemeClr val="accent6"/>
                </a:solidFill>
              </a:rPr>
              <a:t>Sam Dixson</a:t>
            </a:r>
          </a:p>
          <a:p>
            <a:pPr marL="342900" marR="0" lvl="0" indent="-342900" algn="l">
              <a:spcBef>
                <a:spcPts val="0"/>
              </a:spcBef>
              <a:spcAft>
                <a:spcPts val="0"/>
              </a:spcAft>
              <a:buFont typeface="Arial" panose="020B0604020202020204" pitchFamily="34" charset="0"/>
              <a:buChar char="•"/>
              <a:tabLst>
                <a:tab pos="457200" algn="l"/>
              </a:tabLst>
            </a:pPr>
            <a:endParaRPr lang="en-US" sz="2400" dirty="0"/>
          </a:p>
          <a:p>
            <a:pPr marL="342900" marR="0" lvl="0" indent="-342900" algn="l">
              <a:spcBef>
                <a:spcPts val="0"/>
              </a:spcBef>
              <a:spcAft>
                <a:spcPts val="0"/>
              </a:spcAft>
              <a:buFont typeface="Arial" panose="020B0604020202020204" pitchFamily="34" charset="0"/>
              <a:buChar char="•"/>
              <a:tabLst>
                <a:tab pos="457200" algn="l"/>
              </a:tabLst>
            </a:pPr>
            <a:r>
              <a:rPr lang="en-US" sz="2400" dirty="0"/>
              <a:t>AAR- </a:t>
            </a:r>
            <a:r>
              <a:rPr lang="en-US" sz="2400" dirty="0">
                <a:solidFill>
                  <a:schemeClr val="accent6"/>
                </a:solidFill>
              </a:rPr>
              <a:t>Raz Electra Elevators</a:t>
            </a:r>
          </a:p>
          <a:p>
            <a:pPr marL="342900" marR="0" lvl="0" indent="-342900" algn="l">
              <a:spcBef>
                <a:spcPts val="0"/>
              </a:spcBef>
              <a:spcAft>
                <a:spcPts val="0"/>
              </a:spcAft>
              <a:buFont typeface="Arial" panose="020B0604020202020204" pitchFamily="34" charset="0"/>
              <a:buChar char="•"/>
              <a:tabLst>
                <a:tab pos="457200" algn="l"/>
              </a:tabLst>
            </a:pPr>
            <a:endParaRPr lang="en-US" sz="2400" dirty="0"/>
          </a:p>
          <a:p>
            <a:pPr marL="342900" marR="0" lvl="0" indent="-342900" algn="l">
              <a:spcBef>
                <a:spcPts val="0"/>
              </a:spcBef>
              <a:spcAft>
                <a:spcPts val="0"/>
              </a:spcAft>
              <a:buFont typeface="Arial" panose="020B0604020202020204" pitchFamily="34" charset="0"/>
              <a:buChar char="•"/>
              <a:tabLst>
                <a:tab pos="457200" algn="l"/>
              </a:tabLst>
            </a:pPr>
            <a:r>
              <a:rPr lang="en-US" sz="2400" dirty="0"/>
              <a:t>Campaign Messages </a:t>
            </a:r>
          </a:p>
          <a:p>
            <a:pPr marL="342900" marR="0" lvl="0" indent="-342900" algn="l">
              <a:spcBef>
                <a:spcPts val="0"/>
              </a:spcBef>
              <a:spcAft>
                <a:spcPts val="0"/>
              </a:spcAft>
              <a:buFont typeface="Arial" panose="020B0604020202020204" pitchFamily="34" charset="0"/>
              <a:buChar char="•"/>
              <a:tabLst>
                <a:tab pos="457200" algn="l"/>
              </a:tabLst>
            </a:pPr>
            <a:endParaRPr lang="en-US" sz="2400" dirty="0"/>
          </a:p>
          <a:p>
            <a:pPr marL="342900" indent="-342900" algn="l">
              <a:spcBef>
                <a:spcPts val="0"/>
              </a:spcBef>
              <a:buFont typeface="Arial" panose="020B0604020202020204" pitchFamily="34" charset="0"/>
              <a:buChar char="•"/>
              <a:tabLst>
                <a:tab pos="457200" algn="l"/>
              </a:tabLst>
            </a:pPr>
            <a:r>
              <a:rPr lang="en-US" sz="2400" kern="0" dirty="0">
                <a:solidFill>
                  <a:prstClr val="white"/>
                </a:solidFill>
                <a:latin typeface="Bahnschrift" panose="020B0502040204020203" pitchFamily="34" charset="0"/>
                <a:ea typeface="Verdana" panose="020B0604030504040204" pitchFamily="34" charset="0"/>
                <a:cs typeface="ArianLT-Light" panose="020B0305020202050204" pitchFamily="34" charset="-78"/>
              </a:rPr>
              <a:t>Area Assessment- </a:t>
            </a:r>
            <a:r>
              <a:rPr lang="en-US" sz="2400" kern="0" dirty="0">
                <a:solidFill>
                  <a:schemeClr val="accent6"/>
                </a:solidFill>
                <a:latin typeface="Bahnschrift" panose="020B0502040204020203" pitchFamily="34" charset="0"/>
                <a:ea typeface="Verdana" panose="020B0604030504040204" pitchFamily="34" charset="0"/>
                <a:cs typeface="ArianLT-Light" panose="020B0305020202050204" pitchFamily="34" charset="-78"/>
              </a:rPr>
              <a:t>Lahav Koralker</a:t>
            </a:r>
            <a:endParaRPr lang="en-US" sz="2400" dirty="0">
              <a:solidFill>
                <a:schemeClr val="accent6"/>
              </a:solidFill>
            </a:endParaRPr>
          </a:p>
          <a:p>
            <a:pPr algn="l">
              <a:spcBef>
                <a:spcPts val="0"/>
              </a:spcBef>
              <a:tabLst>
                <a:tab pos="457200" algn="l"/>
              </a:tabLst>
            </a:pPr>
            <a:endParaRPr lang="en-US" sz="2400" dirty="0">
              <a:solidFill>
                <a:schemeClr val="bg1"/>
              </a:solidFill>
            </a:endParaRPr>
          </a:p>
          <a:p>
            <a:pPr marL="342900" indent="-342900" algn="l">
              <a:spcBef>
                <a:spcPts val="0"/>
              </a:spcBef>
              <a:buFont typeface="Arial" panose="020B0604020202020204" pitchFamily="34" charset="0"/>
              <a:buChar char="•"/>
              <a:tabLst>
                <a:tab pos="457200" algn="l"/>
              </a:tabLst>
            </a:pPr>
            <a:r>
              <a:rPr lang="en-US" sz="2400" kern="0" dirty="0">
                <a:solidFill>
                  <a:prstClr val="white"/>
                </a:solidFill>
                <a:latin typeface="Bahnschrift" panose="020B0502040204020203" pitchFamily="34" charset="0"/>
                <a:ea typeface="Verdana" panose="020B0604030504040204" pitchFamily="34" charset="0"/>
                <a:cs typeface="ArianLT-Light" panose="020B0305020202050204" pitchFamily="34" charset="-78"/>
              </a:rPr>
              <a:t>Plan your work, Work your plan- </a:t>
            </a:r>
            <a:r>
              <a:rPr lang="en-US" sz="2400" kern="0" dirty="0">
                <a:solidFill>
                  <a:schemeClr val="accent6"/>
                </a:solidFill>
                <a:latin typeface="Bahnschrift" panose="020B0502040204020203" pitchFamily="34" charset="0"/>
                <a:ea typeface="Verdana" panose="020B0604030504040204" pitchFamily="34" charset="0"/>
                <a:cs typeface="ArianLT-Light" panose="020B0305020202050204" pitchFamily="34" charset="-78"/>
              </a:rPr>
              <a:t>Lior </a:t>
            </a:r>
            <a:r>
              <a:rPr lang="en-US" sz="2400" kern="0" dirty="0" err="1">
                <a:solidFill>
                  <a:schemeClr val="accent6"/>
                </a:solidFill>
                <a:latin typeface="Bahnschrift" panose="020B0502040204020203" pitchFamily="34" charset="0"/>
                <a:ea typeface="Verdana" panose="020B0604030504040204" pitchFamily="34" charset="0"/>
                <a:cs typeface="ArianLT-Light" panose="020B0305020202050204" pitchFamily="34" charset="-78"/>
              </a:rPr>
              <a:t>Wajcman</a:t>
            </a:r>
            <a:endParaRPr lang="en-US" sz="2400" kern="0" dirty="0">
              <a:solidFill>
                <a:schemeClr val="accent6"/>
              </a:solidFill>
              <a:latin typeface="Bahnschrift" panose="020B0502040204020203" pitchFamily="34" charset="0"/>
              <a:ea typeface="Verdana" panose="020B0604030504040204" pitchFamily="34" charset="0"/>
              <a:cs typeface="ArianLT-Light" panose="020B0305020202050204" pitchFamily="34" charset="-78"/>
            </a:endParaRPr>
          </a:p>
          <a:p>
            <a:pPr algn="l">
              <a:spcBef>
                <a:spcPts val="0"/>
              </a:spcBef>
              <a:tabLst>
                <a:tab pos="457200" algn="l"/>
              </a:tabLst>
            </a:pPr>
            <a:endParaRPr lang="en-US" sz="2400" dirty="0"/>
          </a:p>
          <a:p>
            <a:pPr marL="342900" marR="0" indent="-342900" algn="l">
              <a:buFont typeface="Arial" panose="020B0604020202020204" pitchFamily="34" charset="0"/>
              <a:buChar char="•"/>
            </a:pPr>
            <a:r>
              <a:rPr lang="en-US" sz="2400" dirty="0"/>
              <a:t>Learn From Everything- </a:t>
            </a:r>
            <a:r>
              <a:rPr lang="en-US" sz="2400" kern="0" dirty="0">
                <a:solidFill>
                  <a:schemeClr val="accent6"/>
                </a:solidFill>
                <a:latin typeface="Bahnschrift" panose="020B0502040204020203" pitchFamily="34" charset="0"/>
                <a:ea typeface="Verdana" panose="020B0604030504040204" pitchFamily="34" charset="0"/>
                <a:cs typeface="ArianLT-Light" panose="020B0305020202050204" pitchFamily="34" charset="-78"/>
              </a:rPr>
              <a:t>Sam Dixson</a:t>
            </a:r>
          </a:p>
        </p:txBody>
      </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27304" y="2782330"/>
            <a:ext cx="7781544" cy="2292178"/>
          </a:xfrm>
        </p:spPr>
        <p:txBody>
          <a:bodyPr>
            <a:normAutofit/>
          </a:bodyPr>
          <a:lstStyle/>
          <a:p>
            <a:r>
              <a:rPr lang="en-US" dirty="0"/>
              <a:t>WW09 General Topics and News</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241300" y="96121"/>
            <a:ext cx="11214100" cy="535531"/>
          </a:xfrm>
        </p:spPr>
        <p:txBody>
          <a:bodyPr/>
          <a:lstStyle/>
          <a:p>
            <a:r>
              <a:rPr lang="en-US"/>
              <a:t>WW09</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135450" y="606253"/>
            <a:ext cx="7243918" cy="6251748"/>
          </a:xfrm>
        </p:spPr>
        <p:txBody>
          <a:bodyPr/>
          <a:lstStyle/>
          <a:p>
            <a:pPr marL="0" marR="0">
              <a:spcBef>
                <a:spcPts val="0"/>
              </a:spcBef>
              <a:spcAft>
                <a:spcPts val="0"/>
              </a:spcAft>
            </a:pPr>
            <a:r>
              <a:rPr lang="en-US" sz="2400" dirty="0">
                <a:latin typeface="Aptos" panose="020B0004020202020204" pitchFamily="34" charset="0"/>
              </a:rPr>
              <a:t>The Sarens crane area close for any human. Please avoid cutting corners and passing the crane's path. A detour should be taken to go around it.</a:t>
            </a:r>
            <a:endParaRPr lang="he-IL" sz="2400" dirty="0">
              <a:latin typeface="Aptos" panose="020B0004020202020204" pitchFamily="34" charset="0"/>
            </a:endParaRPr>
          </a:p>
          <a:p>
            <a:pPr marL="0" marR="0" indent="0">
              <a:spcBef>
                <a:spcPts val="0"/>
              </a:spcBef>
              <a:spcAft>
                <a:spcPts val="0"/>
              </a:spcAft>
              <a:buNone/>
            </a:pPr>
            <a:endParaRPr lang="en-US" sz="2400" dirty="0">
              <a:latin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LOTO is required whenever something COULD be turned on and we need to work on or near it. Each person needs their own lock.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400" dirty="0">
                <a:effectLst/>
                <a:latin typeface="Aptos" panose="020B0004020202020204" pitchFamily="34" charset="0"/>
                <a:ea typeface="Times New Roman" panose="02020603050405020304" pitchFamily="18"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Crane dismantle complete, area still closed for damage evaluation and repairs.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400" dirty="0">
                <a:effectLst/>
                <a:latin typeface="Aptos" panose="020B0004020202020204" pitchFamily="34" charset="0"/>
                <a:ea typeface="Times New Roman" panose="02020603050405020304" pitchFamily="18"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400" dirty="0">
                <a:latin typeface="Aptos" panose="020B0004020202020204" pitchFamily="34" charset="0"/>
              </a:rPr>
              <a:t>The activities of mobile cranes have changed, crane  is now operating from 6:00 AM to 4:00 PM. </a:t>
            </a:r>
          </a:p>
          <a:p>
            <a:pPr marL="0" marR="0" indent="0">
              <a:spcBef>
                <a:spcPts val="0"/>
              </a:spcBef>
              <a:spcAft>
                <a:spcPts val="0"/>
              </a:spcAft>
              <a:buNone/>
            </a:pPr>
            <a:endParaRPr lang="en-US" sz="2400" dirty="0">
              <a:latin typeface="Aptos" panose="020B0004020202020204" pitchFamily="34" charset="0"/>
            </a:endParaRPr>
          </a:p>
          <a:p>
            <a:pPr marL="0" marR="0">
              <a:spcBef>
                <a:spcPts val="0"/>
              </a:spcBef>
              <a:spcAft>
                <a:spcPts val="0"/>
              </a:spcAft>
            </a:pPr>
            <a:r>
              <a:rPr lang="en-US" sz="2400" dirty="0">
                <a:effectLst/>
                <a:latin typeface="Aptos" panose="020B0004020202020204" pitchFamily="34" charset="0"/>
                <a:ea typeface="Times New Roman" panose="02020603050405020304" pitchFamily="18" charset="0"/>
                <a:cs typeface="Aptos" panose="020B0004020202020204" pitchFamily="34" charset="0"/>
              </a:rPr>
              <a:t>UFOC and protocol training required to work under the RMF or on top of the ceiling grid in the clean room. </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400" dirty="0">
                <a:effectLst/>
                <a:latin typeface="Aptos" panose="020B0004020202020204" pitchFamily="34" charset="0"/>
                <a:ea typeface="Times New Roman" panose="02020603050405020304" pitchFamily="18" charset="0"/>
                <a:cs typeface="Aptos" panose="020B0004020202020204" pitchFamily="34" charset="0"/>
              </a:rPr>
              <a:t> </a:t>
            </a:r>
            <a:endParaRPr lang="en-US" sz="2400" dirty="0">
              <a:effectLst/>
              <a:latin typeface="Aptos" panose="020B0004020202020204" pitchFamily="34" charset="0"/>
              <a:ea typeface="Aptos" panose="020B0004020202020204" pitchFamily="34" charset="0"/>
              <a:cs typeface="Aptos" panose="020B0004020202020204" pitchFamily="34" charset="0"/>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3245708"/>
            <a:ext cx="7781544" cy="1499547"/>
          </a:xfrm>
        </p:spPr>
        <p:txBody>
          <a:bodyPr>
            <a:normAutofit/>
          </a:bodyPr>
          <a:lstStyle/>
          <a:p>
            <a:r>
              <a:rPr lang="en-US" dirty="0"/>
              <a:t>Campaign Messages</a:t>
            </a:r>
          </a:p>
        </p:txBody>
      </p:sp>
      <p:sp>
        <p:nvSpPr>
          <p:cNvPr id="5" name="Text Placeholder 4">
            <a:extLst>
              <a:ext uri="{FF2B5EF4-FFF2-40B4-BE49-F238E27FC236}">
                <a16:creationId xmlns:a16="http://schemas.microsoft.com/office/drawing/2014/main" id="{DCDDBE65-9AB1-4989-AF86-726591A6A128}"/>
              </a:ext>
            </a:extLst>
          </p:cNvPr>
          <p:cNvSpPr>
            <a:spLocks noGrp="1"/>
          </p:cNvSpPr>
          <p:nvPr>
            <p:ph type="body" idx="1"/>
          </p:nvPr>
        </p:nvSpPr>
        <p:spPr>
          <a:xfrm>
            <a:off x="832104" y="4911398"/>
            <a:ext cx="6803136" cy="1209316"/>
          </a:xfrm>
        </p:spPr>
        <p:txBody>
          <a:bodyPr>
            <a:normAutofit/>
          </a:bodyPr>
          <a:lstStyle/>
          <a:p>
            <a:pPr marL="342900" indent="-342900">
              <a:buFont typeface="Arial" panose="020B0604020202020204" pitchFamily="34" charset="0"/>
              <a:buChar char="•"/>
            </a:pPr>
            <a:r>
              <a:rPr lang="en-US" sz="2400" kern="0" dirty="0">
                <a:solidFill>
                  <a:prstClr val="white"/>
                </a:solidFill>
                <a:latin typeface="Bahnschrift" panose="020B0502040204020203" pitchFamily="34" charset="0"/>
                <a:ea typeface="Verdana" panose="020B0604030504040204" pitchFamily="34" charset="0"/>
                <a:cs typeface="ArianLT-Light" panose="020B0305020202050204" pitchFamily="34" charset="-78"/>
              </a:rPr>
              <a:t>Area Assessment</a:t>
            </a:r>
          </a:p>
          <a:p>
            <a:pPr marL="342900" marR="0" lvl="0" indent="-342900" rtl="0">
              <a:spcBef>
                <a:spcPts val="0"/>
              </a:spcBef>
              <a:spcAft>
                <a:spcPts val="600"/>
              </a:spcAft>
              <a:buFont typeface="Arial" panose="020B0604020202020204" pitchFamily="34" charset="0"/>
              <a:buChar char="•"/>
            </a:pPr>
            <a:r>
              <a:rPr lang="en-US" sz="2400" kern="0" dirty="0">
                <a:solidFill>
                  <a:prstClr val="white"/>
                </a:solidFill>
                <a:latin typeface="Bahnschrift" panose="020B0502040204020203" pitchFamily="34" charset="0"/>
                <a:ea typeface="Verdana" panose="020B0604030504040204" pitchFamily="34" charset="0"/>
                <a:cs typeface="ArianLT-Light" panose="020B0305020202050204" pitchFamily="34" charset="-78"/>
              </a:rPr>
              <a:t>Plan your work, Work your plan- Learn From Everything-</a:t>
            </a:r>
          </a:p>
          <a:p>
            <a:pPr marL="342900" indent="-342900" algn="l">
              <a:spcBef>
                <a:spcPts val="0"/>
              </a:spcBef>
              <a:buFont typeface="Arial" panose="020B0604020202020204" pitchFamily="34" charset="0"/>
              <a:buChar char="•"/>
              <a:tabLst>
                <a:tab pos="457200" algn="l"/>
              </a:tabLst>
            </a:pPr>
            <a:endParaRPr lang="en-US" dirty="0">
              <a:solidFill>
                <a:schemeClr val="bg1"/>
              </a:solidFill>
            </a:endParaRP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17540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AFF9897-C728-4B48-84FB-5AF6776E4FC3}"/>
              </a:ext>
            </a:extLst>
          </p:cNvPr>
          <p:cNvSpPr txBox="1"/>
          <p:nvPr/>
        </p:nvSpPr>
        <p:spPr>
          <a:xfrm>
            <a:off x="1786840" y="9795"/>
            <a:ext cx="8618317" cy="830997"/>
          </a:xfrm>
          <a:prstGeom prst="rect">
            <a:avLst/>
          </a:prstGeom>
          <a:noFill/>
        </p:spPr>
        <p:txBody>
          <a:bodyPr wrap="square">
            <a:spAutoFit/>
          </a:bodyPr>
          <a:lstStyle/>
          <a:p>
            <a:pPr algn="ctr"/>
            <a:r>
              <a:rPr lang="en-US" sz="4800" b="1" dirty="0">
                <a:solidFill>
                  <a:schemeClr val="bg1"/>
                </a:solidFill>
              </a:rPr>
              <a:t>Area Assessment</a:t>
            </a:r>
            <a:endParaRPr lang="en-US" sz="4800" dirty="0">
              <a:solidFill>
                <a:schemeClr val="bg1"/>
              </a:solidFill>
            </a:endParaRPr>
          </a:p>
        </p:txBody>
      </p:sp>
      <p:sp>
        <p:nvSpPr>
          <p:cNvPr id="10" name="TextBox 9">
            <a:extLst>
              <a:ext uri="{FF2B5EF4-FFF2-40B4-BE49-F238E27FC236}">
                <a16:creationId xmlns:a16="http://schemas.microsoft.com/office/drawing/2014/main" id="{057B3698-9307-409F-894E-13B9F06D6C37}"/>
              </a:ext>
            </a:extLst>
          </p:cNvPr>
          <p:cNvSpPr txBox="1"/>
          <p:nvPr/>
        </p:nvSpPr>
        <p:spPr>
          <a:xfrm>
            <a:off x="0" y="1344323"/>
            <a:ext cx="12192000" cy="5262979"/>
          </a:xfrm>
          <a:prstGeom prst="rect">
            <a:avLst/>
          </a:prstGeom>
          <a:noFill/>
        </p:spPr>
        <p:txBody>
          <a:bodyPr wrap="square">
            <a:spAutoFit/>
          </a:bodyPr>
          <a:lstStyle/>
          <a:p>
            <a:r>
              <a:rPr lang="en-US" sz="2800" dirty="0">
                <a:solidFill>
                  <a:schemeClr val="bg1"/>
                </a:solidFill>
              </a:rPr>
              <a:t>When arriving at the work area, before starting any work, a scan and inspection of the area must be carried out to ensure it is free of hazards or dangers. If risks cannot be minimized or eliminated, at least be aware of them.</a:t>
            </a:r>
            <a:br>
              <a:rPr lang="en-US" sz="2800" dirty="0">
                <a:solidFill>
                  <a:schemeClr val="bg1"/>
                </a:solidFill>
              </a:rPr>
            </a:br>
            <a:r>
              <a:rPr lang="en-US" sz="2800" dirty="0">
                <a:solidFill>
                  <a:schemeClr val="bg1"/>
                </a:solidFill>
              </a:rPr>
              <a:t>Here is a list of some topics that need to be checked before starting work:</a:t>
            </a:r>
          </a:p>
          <a:p>
            <a:pPr>
              <a:buFont typeface="Arial" panose="020B0604020202020204" pitchFamily="34" charset="0"/>
              <a:buChar char="•"/>
            </a:pPr>
            <a:r>
              <a:rPr lang="en-US" sz="2800" dirty="0">
                <a:solidFill>
                  <a:schemeClr val="bg1"/>
                </a:solidFill>
              </a:rPr>
              <a:t>Visual inspection of the work area.</a:t>
            </a:r>
          </a:p>
          <a:p>
            <a:pPr>
              <a:buFont typeface="Arial" panose="020B0604020202020204" pitchFamily="34" charset="0"/>
              <a:buChar char="•"/>
            </a:pPr>
            <a:r>
              <a:rPr lang="en-US" sz="2800" dirty="0">
                <a:solidFill>
                  <a:schemeClr val="bg1"/>
                </a:solidFill>
              </a:rPr>
              <a:t>Check for any active or live systems around us.</a:t>
            </a:r>
          </a:p>
          <a:p>
            <a:pPr>
              <a:buFont typeface="Arial" panose="020B0604020202020204" pitchFamily="34" charset="0"/>
              <a:buChar char="•"/>
            </a:pPr>
            <a:r>
              <a:rPr lang="en-US" sz="2800" dirty="0">
                <a:solidFill>
                  <a:schemeClr val="bg1"/>
                </a:solidFill>
              </a:rPr>
              <a:t>Check for any openings or holes in the area, including ensuring the proper covering of openings or holes. If a hazard is found, report it and do not begin working near the hazard.</a:t>
            </a:r>
          </a:p>
          <a:p>
            <a:pPr>
              <a:buFont typeface="Arial" panose="020B0604020202020204" pitchFamily="34" charset="0"/>
              <a:buChar char="•"/>
            </a:pPr>
            <a:r>
              <a:rPr lang="en-US" sz="2800" dirty="0">
                <a:solidFill>
                  <a:schemeClr val="bg1"/>
                </a:solidFill>
              </a:rPr>
              <a:t>Verify approval for all relevant plans and forms for the task (RAMS, fall arrest plan, confined space, hot work, working at height, HRA, and more).</a:t>
            </a:r>
          </a:p>
        </p:txBody>
      </p:sp>
    </p:spTree>
    <p:extLst>
      <p:ext uri="{BB962C8B-B14F-4D97-AF65-F5344CB8AC3E}">
        <p14:creationId xmlns:p14="http://schemas.microsoft.com/office/powerpoint/2010/main" val="36050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3">
            <a:extLst>
              <a:ext uri="{FF2B5EF4-FFF2-40B4-BE49-F238E27FC236}">
                <a16:creationId xmlns:a16="http://schemas.microsoft.com/office/drawing/2014/main" id="{92C20786-0EA6-438E-9600-AD9334085A29}"/>
              </a:ext>
            </a:extLst>
          </p:cNvPr>
          <p:cNvSpPr/>
          <p:nvPr/>
        </p:nvSpPr>
        <p:spPr>
          <a:xfrm>
            <a:off x="0" y="1187064"/>
            <a:ext cx="12192000" cy="5935631"/>
          </a:xfrm>
          <a:prstGeom prst="roundRect">
            <a:avLst>
              <a:gd name="adj" fmla="val 4971"/>
            </a:avLst>
          </a:prstGeom>
          <a:noFill/>
          <a:ln w="12700" cap="flat" cmpd="sng" algn="ctr">
            <a:noFill/>
            <a:prstDash val="solid"/>
            <a:miter lim="800000"/>
          </a:ln>
          <a:effectLst/>
        </p:spPr>
        <p:txBody>
          <a:bodyPr rtlCol="0" anchor="t" anchorCtr="0"/>
          <a:lstStyle/>
          <a:p>
            <a:pPr marL="342900" marR="0" lvl="0" indent="-342900" rtl="0">
              <a:spcBef>
                <a:spcPts val="0"/>
              </a:spcBef>
              <a:spcAft>
                <a:spcPts val="600"/>
              </a:spcAft>
              <a:buFont typeface="Symbol" panose="05050102010706020507" pitchFamily="18" charset="2"/>
              <a:buChar char=""/>
            </a:pPr>
            <a:r>
              <a:rPr lang="en-US" sz="2200" dirty="0">
                <a:solidFill>
                  <a:schemeClr val="bg1"/>
                </a:solidFill>
                <a:effectLst/>
                <a:latin typeface="Arial" panose="020B0604020202020204" pitchFamily="34" charset="0"/>
                <a:ea typeface="Times New Roman" panose="02020603050405020304" pitchFamily="18" charset="0"/>
              </a:rPr>
              <a:t>When you want to do a job, you must first plan how to do it.</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solidFill>
                  <a:schemeClr val="bg1"/>
                </a:solidFill>
                <a:effectLst/>
                <a:latin typeface="Arial" panose="020B0604020202020204" pitchFamily="34" charset="0"/>
                <a:ea typeface="Times New Roman" panose="02020603050405020304" pitchFamily="18" charset="0"/>
              </a:rPr>
              <a:t>The required task planning time must be taken into account, which includes the coverage of all the relevant parameters by all the departments, the work plan department, the safety department and the quality department.</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solidFill>
                  <a:schemeClr val="bg1"/>
                </a:solidFill>
                <a:effectLst/>
                <a:latin typeface="Arial" panose="020B0604020202020204" pitchFamily="34" charset="0"/>
                <a:ea typeface="Times New Roman" panose="02020603050405020304" pitchFamily="18" charset="0"/>
              </a:rPr>
              <a:t>The planning phase is critical and important for the safety of the workers and the success of the work.</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solidFill>
                  <a:schemeClr val="bg1"/>
                </a:solidFill>
                <a:effectLst/>
                <a:latin typeface="Arial" panose="020B0604020202020204" pitchFamily="34" charset="0"/>
                <a:ea typeface="Times New Roman" panose="02020603050405020304" pitchFamily="18" charset="0"/>
              </a:rPr>
              <a:t>Field personnel should always be used when planning the steps of a task, their professional experience in the field can and should be considered, and the guys who going to be do the work should be involved in the planning.</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solidFill>
                  <a:schemeClr val="bg1"/>
                </a:solidFill>
                <a:effectLst/>
                <a:latin typeface="Arial" panose="020B0604020202020204" pitchFamily="34" charset="0"/>
                <a:ea typeface="Times New Roman" panose="02020603050405020304" pitchFamily="18" charset="0"/>
              </a:rPr>
              <a:t>In this way, it is possible to reach high-quality planning, when all factors are considered.</a:t>
            </a:r>
            <a:endParaRPr lang="en-US" sz="2200" dirty="0">
              <a:solidFill>
                <a:schemeClr val="bg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200" dirty="0">
                <a:solidFill>
                  <a:schemeClr val="bg1"/>
                </a:solidFill>
                <a:effectLst/>
                <a:latin typeface="Arial" panose="020B0604020202020204" pitchFamily="34" charset="0"/>
                <a:ea typeface="Times New Roman" panose="02020603050405020304" pitchFamily="18" charset="0"/>
              </a:rPr>
              <a:t>After planning and approving the task, all team members must be shared with all the details, including the details of the task, what the risks are and how to minimize them as much as possible, what the employees should be careful of during the activity, etc., in other words, we expect the team to know and understand the task for which they received approval and the method of execution .</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FAFF9897-C728-4B48-84FB-5AF6776E4FC3}"/>
              </a:ext>
            </a:extLst>
          </p:cNvPr>
          <p:cNvSpPr txBox="1"/>
          <p:nvPr/>
        </p:nvSpPr>
        <p:spPr>
          <a:xfrm>
            <a:off x="3265203" y="402797"/>
            <a:ext cx="8618317" cy="584775"/>
          </a:xfrm>
          <a:prstGeom prst="rect">
            <a:avLst/>
          </a:prstGeom>
          <a:noFill/>
        </p:spPr>
        <p:txBody>
          <a:bodyPr wrap="square">
            <a:spAutoFit/>
          </a:bodyPr>
          <a:lstStyle/>
          <a:p>
            <a:pPr marR="0" lvl="0" rtl="0">
              <a:spcBef>
                <a:spcPts val="0"/>
              </a:spcBef>
              <a:spcAft>
                <a:spcPts val="600"/>
              </a:spcAft>
            </a:pPr>
            <a:r>
              <a:rPr lang="en-US" sz="3200" kern="0">
                <a:solidFill>
                  <a:prstClr val="white"/>
                </a:solidFill>
                <a:latin typeface="Bahnschrift" panose="020B0502040204020203" pitchFamily="34" charset="0"/>
                <a:ea typeface="Verdana" panose="020B0604030504040204" pitchFamily="34" charset="0"/>
                <a:cs typeface="ArianLT-Light" panose="020B0305020202050204" pitchFamily="34" charset="-78"/>
              </a:rPr>
              <a:t>Plan your work, Work your plan</a:t>
            </a:r>
            <a:endParaRPr lang="en-US" sz="3200" kern="0" dirty="0">
              <a:solidFill>
                <a:prstClr val="white"/>
              </a:solidFill>
              <a:latin typeface="Bahnschrift" panose="020B0502040204020203" pitchFamily="34" charset="0"/>
              <a:ea typeface="Verdana" panose="020B0604030504040204" pitchFamily="34" charset="0"/>
              <a:cs typeface="ArianLT-Light" panose="020B0305020202050204" pitchFamily="34" charset="-78"/>
            </a:endParaRPr>
          </a:p>
        </p:txBody>
      </p:sp>
    </p:spTree>
    <p:extLst>
      <p:ext uri="{BB962C8B-B14F-4D97-AF65-F5344CB8AC3E}">
        <p14:creationId xmlns:p14="http://schemas.microsoft.com/office/powerpoint/2010/main" val="18062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D4DE7C-E226-4323-9134-0916C5863A39}"/>
              </a:ext>
            </a:extLst>
          </p:cNvPr>
          <p:cNvSpPr txBox="1"/>
          <p:nvPr/>
        </p:nvSpPr>
        <p:spPr>
          <a:xfrm>
            <a:off x="1578343" y="828402"/>
            <a:ext cx="9227819" cy="830997"/>
          </a:xfrm>
          <a:prstGeom prst="rect">
            <a:avLst/>
          </a:prstGeom>
          <a:noFill/>
        </p:spPr>
        <p:txBody>
          <a:bodyPr wrap="square">
            <a:spAutoFit/>
          </a:bodyPr>
          <a:lstStyle/>
          <a:p>
            <a:pPr marL="0" marR="0" algn="ctr"/>
            <a:r>
              <a:rPr lang="en-US" sz="4800" b="1" dirty="0">
                <a:solidFill>
                  <a:schemeClr val="bg1"/>
                </a:solidFill>
                <a:effectLst/>
                <a:latin typeface="Arial" panose="020B0604020202020204" pitchFamily="34" charset="0"/>
                <a:ea typeface="Times New Roman" panose="02020603050405020304" pitchFamily="18" charset="0"/>
              </a:rPr>
              <a:t>Learn From Everything</a:t>
            </a:r>
            <a:endParaRPr lang="en-US" sz="4800" dirty="0">
              <a:solidFill>
                <a:schemeClr val="bg1"/>
              </a:solidFill>
              <a:effectLst/>
              <a:latin typeface="Times New Roman" panose="02020603050405020304" pitchFamily="18" charset="0"/>
              <a:ea typeface="Times New Roman" panose="02020603050405020304" pitchFamily="18" charset="0"/>
            </a:endParaRPr>
          </a:p>
        </p:txBody>
      </p:sp>
      <p:sp>
        <p:nvSpPr>
          <p:cNvPr id="4" name="AutoShape 2">
            <a:extLst>
              <a:ext uri="{FF2B5EF4-FFF2-40B4-BE49-F238E27FC236}">
                <a16:creationId xmlns:a16="http://schemas.microsoft.com/office/drawing/2014/main" id="{AD679914-F90A-09F7-DEFE-339494F378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C49FD297-96FE-9B41-09DB-2B1A041207D2}"/>
              </a:ext>
            </a:extLst>
          </p:cNvPr>
          <p:cNvSpPr txBox="1"/>
          <p:nvPr/>
        </p:nvSpPr>
        <p:spPr>
          <a:xfrm>
            <a:off x="-182478" y="1817740"/>
            <a:ext cx="12091736" cy="4893647"/>
          </a:xfrm>
          <a:prstGeom prst="rect">
            <a:avLst/>
          </a:prstGeom>
          <a:noFill/>
        </p:spPr>
        <p:txBody>
          <a:bodyPr wrap="square">
            <a:spAutoFit/>
          </a:bodyPr>
          <a:lstStyle/>
          <a:p>
            <a:pPr marL="342900" marR="0" lvl="0" indent="-342900" rtl="0">
              <a:buFont typeface="Symbol" panose="05050102010706020507" pitchFamily="18" charset="2"/>
              <a:buChar char=""/>
            </a:pPr>
            <a:r>
              <a:rPr lang="en-US" sz="2400" dirty="0">
                <a:solidFill>
                  <a:schemeClr val="bg1"/>
                </a:solidFill>
                <a:effectLst/>
                <a:latin typeface="Arial" panose="020B0604020202020204" pitchFamily="34" charset="0"/>
                <a:ea typeface="Times New Roman" panose="02020603050405020304" pitchFamily="18" charset="0"/>
              </a:rPr>
              <a:t>In the construction industry, learning from mistakes and accidents is vital for ensuring both safety and efficiency on job sites. Each incident, whether minor or severe, provides a crucial opportunity to analyze what went wrong and make necessary adjustments to prevent future occurrences.</a:t>
            </a:r>
            <a:endParaRPr lang="en-US" sz="24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2400" dirty="0">
                <a:solidFill>
                  <a:schemeClr val="bg1"/>
                </a:solidFill>
                <a:effectLst/>
                <a:latin typeface="Arial" panose="020B0604020202020204" pitchFamily="34" charset="0"/>
                <a:ea typeface="Times New Roman" panose="02020603050405020304" pitchFamily="18" charset="0"/>
              </a:rPr>
              <a:t>Creating a culture where workers feel safe to report errors without fear of punishment is essential. This openness allows for the collection of valuable insights, which can lead to improved training programs, enhanced safety protocols, and better communication among team members. Such a proactive approach not only safeguards the workforce but also boosts productivity by reducing downtime associated with accidents.</a:t>
            </a:r>
            <a:endParaRPr lang="en-US" sz="2400" dirty="0">
              <a:solidFill>
                <a:schemeClr val="bg1"/>
              </a:solidFill>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2400" dirty="0">
                <a:solidFill>
                  <a:schemeClr val="bg1"/>
                </a:solidFill>
                <a:effectLst/>
                <a:latin typeface="Arial" panose="020B0604020202020204" pitchFamily="34" charset="0"/>
                <a:ea typeface="Times New Roman" panose="02020603050405020304" pitchFamily="18" charset="0"/>
              </a:rPr>
              <a:t>Ultimately, the commitment to learning from every mistake transforms challenges into opportunities for growth, helping both workers and organizations navigate the complexities of the construction environment more effectively.</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1509794"/>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6D6E71"/>
      </a:dk2>
      <a:lt2>
        <a:srgbClr val="58595B"/>
      </a:lt2>
      <a:accent1>
        <a:srgbClr val="424244"/>
      </a:accent1>
      <a:accent2>
        <a:srgbClr val="DEFF1B"/>
      </a:accent2>
      <a:accent3>
        <a:srgbClr val="D3500B"/>
      </a:accent3>
      <a:accent4>
        <a:srgbClr val="BEBDB7"/>
      </a:accent4>
      <a:accent5>
        <a:srgbClr val="262626"/>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33255</TotalTime>
  <Words>1070</Words>
  <Application>Microsoft Office PowerPoint</Application>
  <PresentationFormat>Widescreen</PresentationFormat>
  <Paragraphs>111</Paragraphs>
  <Slides>17</Slides>
  <Notes>2</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Aptos</vt:lpstr>
      <vt:lpstr>Arial</vt:lpstr>
      <vt:lpstr>Bahnschrift</vt:lpstr>
      <vt:lpstr>Calibri</vt:lpstr>
      <vt:lpstr>Century Gothic</vt:lpstr>
      <vt:lpstr>Helvetica Neue Medium</vt:lpstr>
      <vt:lpstr>Intel Clear</vt:lpstr>
      <vt:lpstr>IntelOne Display Medium</vt:lpstr>
      <vt:lpstr>IntelOne Display Regular</vt:lpstr>
      <vt:lpstr>IntelOne Text Light</vt:lpstr>
      <vt:lpstr>Symbol</vt:lpstr>
      <vt:lpstr>Times New Roman</vt:lpstr>
      <vt:lpstr>Trade Gothic LT Pro</vt:lpstr>
      <vt:lpstr>Trebuchet MS</vt:lpstr>
      <vt:lpstr>Office Theme</vt:lpstr>
      <vt:lpstr>PowerPoint Presentation</vt:lpstr>
      <vt:lpstr>Sparrow EHS Managers’ Meeting</vt:lpstr>
      <vt:lpstr>Agenda</vt:lpstr>
      <vt:lpstr>WW09 General Topics and News</vt:lpstr>
      <vt:lpstr>WW09</vt:lpstr>
      <vt:lpstr>Campaign Messages</vt:lpstr>
      <vt:lpstr>PowerPoint Presentation</vt:lpstr>
      <vt:lpstr>PowerPoint Presentation</vt:lpstr>
      <vt:lpstr>PowerPoint Presentation</vt:lpstr>
      <vt:lpstr>On-Site Insights  Building a Safer Workplace</vt:lpstr>
      <vt:lpstr>On-Site Insights  Building a Safer Workplace</vt:lpstr>
      <vt:lpstr>On-Site Insights  Building a Safer Workplace</vt:lpstr>
      <vt:lpstr>On-Site Insights  Building a Safer Workplace</vt:lpstr>
      <vt:lpstr>On-Site Insights  Building a Safer Workplace</vt:lpstr>
      <vt:lpstr>On-Site Insights  Building a Safer Workplace</vt:lpstr>
      <vt:lpstr>On-Site Insights  Building a Safer Workplace</vt:lpstr>
      <vt:lpstr>Questions?</vt:lpstr>
    </vt:vector>
  </TitlesOfParts>
  <Company>Hoffman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Sparrow EHS Managers’ Meeting</dc:title>
  <dc:creator>Keylee Trafton</dc:creator>
  <cp:lastModifiedBy>Lahav Koralker</cp:lastModifiedBy>
  <cp:revision>68</cp:revision>
  <dcterms:created xsi:type="dcterms:W3CDTF">2024-09-01T04:49:37Z</dcterms:created>
  <dcterms:modified xsi:type="dcterms:W3CDTF">2025-02-23T12:52:37Z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